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"/>
  </p:notesMasterIdLst>
  <p:sldIdLst>
    <p:sldId id="258" r:id="rId2"/>
  </p:sldIdLst>
  <p:sldSz cx="32918400" cy="32918400"/>
  <p:notesSz cx="6858000" cy="9144000"/>
  <p:embeddedFontLst>
    <p:embeddedFont>
      <p:font typeface="Helvetica Neue" panose="020B060402020202020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BFBFBF"/>
    <a:srgbClr val="EDEAF4"/>
    <a:srgbClr val="C7B7E7"/>
    <a:srgbClr val="C0B5D9"/>
    <a:srgbClr val="492D8E"/>
    <a:srgbClr val="223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73" autoAdjust="0"/>
    <p:restoredTop sz="94660"/>
  </p:normalViewPr>
  <p:slideViewPr>
    <p:cSldViewPr snapToGrid="0">
      <p:cViewPr>
        <p:scale>
          <a:sx n="24" d="100"/>
          <a:sy n="24" d="100"/>
        </p:scale>
        <p:origin x="2240" y="-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04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76b2e39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g2c76b2e39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8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1644650" y="1319213"/>
            <a:ext cx="296291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9026436" y="56178997"/>
            <a:ext cx="80950526" cy="1589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marL="457200" lvl="0" indent="-1066800" algn="l"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Char char="•"/>
              <a:defRPr sz="13200"/>
            </a:lvl1pPr>
            <a:lvl2pPr marL="914400" lvl="1" indent="-946150" algn="l">
              <a:spcBef>
                <a:spcPts val="2260"/>
              </a:spcBef>
              <a:spcAft>
                <a:spcPts val="0"/>
              </a:spcAft>
              <a:buClr>
                <a:schemeClr val="dk1"/>
              </a:buClr>
              <a:buSzPts val="11300"/>
              <a:buChar char="–"/>
              <a:defRPr sz="11300"/>
            </a:lvl2pPr>
            <a:lvl3pPr marL="1371600" lvl="2" indent="-8255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3pPr>
            <a:lvl4pPr marL="1828800" lvl="3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–"/>
              <a:defRPr sz="8500"/>
            </a:lvl4pPr>
            <a:lvl5pPr marL="2286000" lvl="4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»"/>
              <a:defRPr sz="8500"/>
            </a:lvl5pPr>
            <a:lvl6pPr marL="2743200" lvl="5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8500"/>
            </a:lvl6pPr>
            <a:lvl7pPr marL="3200400" lvl="6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8500"/>
            </a:lvl7pPr>
            <a:lvl8pPr marL="3657600" lvl="7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8500"/>
            </a:lvl8pPr>
            <a:lvl9pPr marL="4114800" lvl="8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85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90603979" y="56178997"/>
            <a:ext cx="80950526" cy="1589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marL="457200" lvl="0" indent="-1066800" algn="l"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Char char="•"/>
              <a:defRPr sz="13200"/>
            </a:lvl1pPr>
            <a:lvl2pPr marL="914400" lvl="1" indent="-946150" algn="l">
              <a:spcBef>
                <a:spcPts val="2260"/>
              </a:spcBef>
              <a:spcAft>
                <a:spcPts val="0"/>
              </a:spcAft>
              <a:buClr>
                <a:schemeClr val="dk1"/>
              </a:buClr>
              <a:buSzPts val="11300"/>
              <a:buChar char="–"/>
              <a:defRPr sz="11300"/>
            </a:lvl2pPr>
            <a:lvl3pPr marL="1371600" lvl="2" indent="-8255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3pPr>
            <a:lvl4pPr marL="1828800" lvl="3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–"/>
              <a:defRPr sz="8500"/>
            </a:lvl4pPr>
            <a:lvl5pPr marL="2286000" lvl="4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»"/>
              <a:defRPr sz="8500"/>
            </a:lvl5pPr>
            <a:lvl6pPr marL="2743200" lvl="5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8500"/>
            </a:lvl6pPr>
            <a:lvl7pPr marL="3200400" lvl="6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8500"/>
            </a:lvl7pPr>
            <a:lvl8pPr marL="3657600" lvl="7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8500"/>
            </a:lvl8pPr>
            <a:lvl9pPr marL="4114800" lvl="8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85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16446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11245850" y="30511750"/>
            <a:ext cx="1042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235902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48516544" y="92046338"/>
            <a:ext cx="205443906" cy="4063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-33060998" y="51727827"/>
            <a:ext cx="205443906" cy="12126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16446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1245850" y="30511750"/>
            <a:ext cx="1042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35902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xfrm>
            <a:off x="2821577" y="11686906"/>
            <a:ext cx="31977874" cy="806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5643154" y="21318583"/>
            <a:ext cx="26334720" cy="961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lvl="0" algn="ctr">
              <a:spcBef>
                <a:spcPts val="3020"/>
              </a:spcBef>
              <a:spcAft>
                <a:spcPts val="0"/>
              </a:spcAft>
              <a:buClr>
                <a:srgbClr val="888888"/>
              </a:buClr>
              <a:buSzPts val="151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640"/>
              </a:spcBef>
              <a:spcAft>
                <a:spcPts val="0"/>
              </a:spcAft>
              <a:buClr>
                <a:srgbClr val="888888"/>
              </a:buClr>
              <a:buSzPts val="1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260"/>
              </a:spcBef>
              <a:spcAft>
                <a:spcPts val="0"/>
              </a:spcAft>
              <a:buClr>
                <a:srgbClr val="888888"/>
              </a:buClr>
              <a:buSzPts val="113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16446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11245850" y="30511750"/>
            <a:ext cx="1042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235902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644650" y="1319213"/>
            <a:ext cx="296291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1644650" y="7681913"/>
            <a:ext cx="29629100" cy="2172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16446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11245850" y="30511750"/>
            <a:ext cx="1042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235902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2971802" y="24174997"/>
            <a:ext cx="31977874" cy="747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8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2971802" y="15945400"/>
            <a:ext cx="31977874" cy="822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b" anchorCtr="0">
            <a:noAutofit/>
          </a:bodyPr>
          <a:lstStyle>
            <a:lvl1pPr marL="457200" lvl="0" indent="-228600" algn="l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 sz="9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1700"/>
              </a:spcBef>
              <a:spcAft>
                <a:spcPts val="0"/>
              </a:spcAft>
              <a:buClr>
                <a:srgbClr val="888888"/>
              </a:buClr>
              <a:buSzPts val="8500"/>
              <a:buNone/>
              <a:defRPr sz="85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7500"/>
              <a:buNone/>
              <a:defRPr sz="75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16446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1245850" y="30511750"/>
            <a:ext cx="1042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235902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1881051" y="1506586"/>
            <a:ext cx="33858926" cy="62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1881052" y="8421191"/>
            <a:ext cx="16622487" cy="3509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b" anchorCtr="0">
            <a:noAutofit/>
          </a:bodyPr>
          <a:lstStyle>
            <a:lvl1pPr marL="457200" lvl="0" indent="-228600" algn="l">
              <a:spcBef>
                <a:spcPts val="2260"/>
              </a:spcBef>
              <a:spcAft>
                <a:spcPts val="0"/>
              </a:spcAft>
              <a:buClr>
                <a:schemeClr val="dk1"/>
              </a:buClr>
              <a:buSzPts val="11300"/>
              <a:buNone/>
              <a:defRPr sz="11300" b="1"/>
            </a:lvl1pPr>
            <a:lvl2pPr marL="914400" lvl="1" indent="-2286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None/>
              <a:defRPr sz="9400" b="1"/>
            </a:lvl2pPr>
            <a:lvl3pPr marL="1371600" lvl="2" indent="-22860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  <a:defRPr sz="8500" b="1"/>
            </a:lvl3pPr>
            <a:lvl4pPr marL="1828800" lvl="3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4pPr>
            <a:lvl5pPr marL="2286000" lvl="4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5pPr>
            <a:lvl6pPr marL="2743200" lvl="5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6pPr>
            <a:lvl7pPr marL="3200400" lvl="6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7pPr>
            <a:lvl8pPr marL="3657600" lvl="7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8pPr>
            <a:lvl9pPr marL="4114800" lvl="8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1881052" y="11930743"/>
            <a:ext cx="16622487" cy="2167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marL="457200" lvl="0" indent="-946150" algn="l">
              <a:spcBef>
                <a:spcPts val="2260"/>
              </a:spcBef>
              <a:spcAft>
                <a:spcPts val="0"/>
              </a:spcAft>
              <a:buClr>
                <a:schemeClr val="dk1"/>
              </a:buClr>
              <a:buSzPts val="11300"/>
              <a:buChar char="•"/>
              <a:defRPr sz="11300"/>
            </a:lvl1pPr>
            <a:lvl2pPr marL="914400" lvl="1" indent="-8255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–"/>
              <a:defRPr sz="9400"/>
            </a:lvl2pPr>
            <a:lvl3pPr marL="1371600" lvl="2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8500"/>
            </a:lvl3pPr>
            <a:lvl4pPr marL="1828800" lvl="3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–"/>
              <a:defRPr sz="7500"/>
            </a:lvl4pPr>
            <a:lvl5pPr marL="2286000" lvl="4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»"/>
              <a:defRPr sz="7500"/>
            </a:lvl5pPr>
            <a:lvl6pPr marL="2743200" lvl="5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6pPr>
            <a:lvl7pPr marL="3200400" lvl="6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7pPr>
            <a:lvl8pPr marL="3657600" lvl="7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8pPr>
            <a:lvl9pPr marL="4114800" lvl="8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19110962" y="8421191"/>
            <a:ext cx="16629017" cy="3509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b" anchorCtr="0">
            <a:noAutofit/>
          </a:bodyPr>
          <a:lstStyle>
            <a:lvl1pPr marL="457200" lvl="0" indent="-228600" algn="l">
              <a:spcBef>
                <a:spcPts val="2260"/>
              </a:spcBef>
              <a:spcAft>
                <a:spcPts val="0"/>
              </a:spcAft>
              <a:buClr>
                <a:schemeClr val="dk1"/>
              </a:buClr>
              <a:buSzPts val="11300"/>
              <a:buNone/>
              <a:defRPr sz="11300" b="1"/>
            </a:lvl1pPr>
            <a:lvl2pPr marL="914400" lvl="1" indent="-2286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None/>
              <a:defRPr sz="9400" b="1"/>
            </a:lvl2pPr>
            <a:lvl3pPr marL="1371600" lvl="2" indent="-22860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  <a:defRPr sz="8500" b="1"/>
            </a:lvl3pPr>
            <a:lvl4pPr marL="1828800" lvl="3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4pPr>
            <a:lvl5pPr marL="2286000" lvl="4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5pPr>
            <a:lvl6pPr marL="2743200" lvl="5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6pPr>
            <a:lvl7pPr marL="3200400" lvl="6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7pPr>
            <a:lvl8pPr marL="3657600" lvl="7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8pPr>
            <a:lvl9pPr marL="4114800" lvl="8" indent="-228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19110962" y="11930743"/>
            <a:ext cx="16629017" cy="2167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marL="457200" lvl="0" indent="-946150" algn="l">
              <a:spcBef>
                <a:spcPts val="2260"/>
              </a:spcBef>
              <a:spcAft>
                <a:spcPts val="0"/>
              </a:spcAft>
              <a:buClr>
                <a:schemeClr val="dk1"/>
              </a:buClr>
              <a:buSzPts val="11300"/>
              <a:buChar char="•"/>
              <a:defRPr sz="11300"/>
            </a:lvl1pPr>
            <a:lvl2pPr marL="914400" lvl="1" indent="-8255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–"/>
              <a:defRPr sz="9400"/>
            </a:lvl2pPr>
            <a:lvl3pPr marL="1371600" lvl="2" indent="-76835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500"/>
              <a:buChar char="•"/>
              <a:defRPr sz="8500"/>
            </a:lvl3pPr>
            <a:lvl4pPr marL="1828800" lvl="3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–"/>
              <a:defRPr sz="7500"/>
            </a:lvl4pPr>
            <a:lvl5pPr marL="2286000" lvl="4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»"/>
              <a:defRPr sz="7500"/>
            </a:lvl5pPr>
            <a:lvl6pPr marL="2743200" lvl="5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6pPr>
            <a:lvl7pPr marL="3200400" lvl="6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7pPr>
            <a:lvl8pPr marL="3657600" lvl="7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8pPr>
            <a:lvl9pPr marL="4114800" lvl="8" indent="-70485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16446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1245850" y="30511750"/>
            <a:ext cx="1042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235902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1644650" y="1319213"/>
            <a:ext cx="296291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16446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11245850" y="30511750"/>
            <a:ext cx="1042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235902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1881054" y="1497874"/>
            <a:ext cx="12377059" cy="637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4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4708777" y="1497878"/>
            <a:ext cx="21031200" cy="3210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marL="457200" lvl="0" indent="-1187450" algn="l">
              <a:spcBef>
                <a:spcPts val="3020"/>
              </a:spcBef>
              <a:spcAft>
                <a:spcPts val="0"/>
              </a:spcAft>
              <a:buClr>
                <a:schemeClr val="dk1"/>
              </a:buClr>
              <a:buSzPts val="15100"/>
              <a:buChar char="•"/>
              <a:defRPr sz="15100"/>
            </a:lvl1pPr>
            <a:lvl2pPr marL="914400" lvl="1" indent="-1066800" algn="l"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Char char="–"/>
              <a:defRPr sz="13200"/>
            </a:lvl2pPr>
            <a:lvl3pPr marL="1371600" lvl="2" indent="-946150" algn="l">
              <a:spcBef>
                <a:spcPts val="2260"/>
              </a:spcBef>
              <a:spcAft>
                <a:spcPts val="0"/>
              </a:spcAft>
              <a:buClr>
                <a:schemeClr val="dk1"/>
              </a:buClr>
              <a:buSzPts val="11300"/>
              <a:buChar char="•"/>
              <a:defRPr sz="11300"/>
            </a:lvl3pPr>
            <a:lvl4pPr marL="1828800" lvl="3" indent="-8255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–"/>
              <a:defRPr sz="9400"/>
            </a:lvl4pPr>
            <a:lvl5pPr marL="2286000" lvl="4" indent="-8255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»"/>
              <a:defRPr sz="9400"/>
            </a:lvl5pPr>
            <a:lvl6pPr marL="2743200" lvl="5" indent="-8255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6pPr>
            <a:lvl7pPr marL="3200400" lvl="6" indent="-8255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7pPr>
            <a:lvl8pPr marL="3657600" lvl="7" indent="-8255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8pPr>
            <a:lvl9pPr marL="4114800" lvl="8" indent="-8255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1881054" y="7872552"/>
            <a:ext cx="12377059" cy="257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marL="457200" lvl="0" indent="-228600" algn="l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/>
            </a:lvl1pPr>
            <a:lvl2pPr marL="914400" lvl="1" indent="-22860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/>
            </a:lvl2pPr>
            <a:lvl3pPr marL="1371600" lvl="2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3pPr>
            <a:lvl4pPr marL="1828800" lvl="3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4pPr>
            <a:lvl5pPr marL="2286000" lvl="4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5pPr>
            <a:lvl6pPr marL="2743200" lvl="5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6pPr>
            <a:lvl7pPr marL="3200400" lvl="6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7pPr>
            <a:lvl8pPr marL="3657600" lvl="7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8pPr>
            <a:lvl9pPr marL="4114800" lvl="8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16446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1245850" y="30511750"/>
            <a:ext cx="1042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235902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7373985" y="26334720"/>
            <a:ext cx="22572617" cy="310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4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7373985" y="3361509"/>
            <a:ext cx="22572617" cy="22572617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7373985" y="29443683"/>
            <a:ext cx="22572617" cy="441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marL="457200" lvl="0" indent="-228600" algn="l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/>
            </a:lvl1pPr>
            <a:lvl2pPr marL="914400" lvl="1" indent="-22860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None/>
              <a:defRPr sz="5700"/>
            </a:lvl2pPr>
            <a:lvl3pPr marL="1371600" lvl="2" indent="-228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3pPr>
            <a:lvl4pPr marL="1828800" lvl="3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4pPr>
            <a:lvl5pPr marL="2286000" lvl="4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5pPr>
            <a:lvl6pPr marL="2743200" lvl="5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6pPr>
            <a:lvl7pPr marL="3200400" lvl="6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7pPr>
            <a:lvl8pPr marL="3657600" lvl="7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8pPr>
            <a:lvl9pPr marL="4114800" lvl="8" indent="-228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16446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1245850" y="30511750"/>
            <a:ext cx="1042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235902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644650" y="1319213"/>
            <a:ext cx="296291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5596732" y="3729832"/>
            <a:ext cx="21724937" cy="29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16446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1245850" y="30511750"/>
            <a:ext cx="1042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35902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700" b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644650" y="1319213"/>
            <a:ext cx="296291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644650" y="7681913"/>
            <a:ext cx="29629100" cy="2172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t" anchorCtr="0">
            <a:noAutofit/>
          </a:bodyPr>
          <a:lstStyle>
            <a:lvl1pPr marL="457200" marR="0" lvl="0" indent="-1187450" algn="l" rtl="0">
              <a:spcBef>
                <a:spcPts val="3020"/>
              </a:spcBef>
              <a:spcAft>
                <a:spcPts val="0"/>
              </a:spcAft>
              <a:buClr>
                <a:schemeClr val="dk1"/>
              </a:buClr>
              <a:buSzPts val="15100"/>
              <a:buFont typeface="Arial"/>
              <a:buChar char="•"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1066800" algn="l" rtl="0"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Arial"/>
              <a:buChar char="–"/>
              <a:defRPr sz="1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946150" algn="l" rtl="0">
              <a:spcBef>
                <a:spcPts val="2260"/>
              </a:spcBef>
              <a:spcAft>
                <a:spcPts val="0"/>
              </a:spcAft>
              <a:buClr>
                <a:schemeClr val="dk1"/>
              </a:buClr>
              <a:buSzPts val="11300"/>
              <a:buFont typeface="Arial"/>
              <a:buChar char="•"/>
              <a:defRPr sz="1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825500" algn="l" rtl="0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825500" algn="l" rtl="0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825500" algn="l" rtl="0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25500" algn="l" rtl="0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25500" algn="l" rtl="0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25500" algn="l" rtl="0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sz="9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6446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1245850" y="30511750"/>
            <a:ext cx="1042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3590250" y="30511750"/>
            <a:ext cx="76835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 descr="https://photos-4.dropbox.com/t/0/AAD-pIMAtICVX5crRoWOeGF7AbMvafaoEb_qXLwDJIKVHA/12/49846/jpeg/32x32/3/_/1/2/2011-10-06%2023.53.47.jpg/4C92rF8myezDl2khAz9ZmWFbjbi7QgT7QZYCOdU1H3A?size=1024x768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1644650" y="1319213"/>
            <a:ext cx="29629200" cy="44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925" tIns="214950" rIns="429925" bIns="214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5"/>
          <p:cNvSpPr txBox="1"/>
          <p:nvPr/>
        </p:nvSpPr>
        <p:spPr>
          <a:xfrm>
            <a:off x="829100" y="857250"/>
            <a:ext cx="31113300" cy="4956300"/>
          </a:xfrm>
          <a:prstGeom prst="rect">
            <a:avLst/>
          </a:prstGeom>
          <a:solidFill>
            <a:schemeClr val="lt1"/>
          </a:solidFill>
          <a:ln w="57150" cap="flat" cmpd="tri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253525" rIns="0" bIns="253525" anchor="t" anchorCtr="0">
            <a:noAutofit/>
          </a:bodyPr>
          <a:lstStyle/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lang="en-GB" sz="54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14223088" y="4846313"/>
            <a:ext cx="4472221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Joshua Berger</a:t>
            </a:r>
            <a:endParaRPr dirty="0"/>
          </a:p>
        </p:txBody>
      </p:sp>
      <p:sp>
        <p:nvSpPr>
          <p:cNvPr id="138" name="Google Shape;138;p25" descr="data:image/png;base64,iVBORw0KGgoAAAANSUhEUgAAABoAAAFHCAIAAAAwT8sEAAAAzUlEQVR42u3VsQrCMBSG0VZuAw7dRIqI7/8+Qofu2e2UMb7EHSSePMA3/Cckc611yjuXKfXIycnJyQ2Ym1trtvuJXPTebSfnovyv7Oc8M3Pv/cjMPbcbWU+AHAoUcijI2g6FHAoUcmRR2A4FCtuRtR0KFLZDIUcWBQoUKGxHVg4FChQo5MiikEOBAgUKObIo5FCgkCMrhwKFHAqytkOBwnYo5MiisB0KFLYjazsUKGyHQm5E2bg/Xpm59Voyc6Us7p0XRY6s3GhfT0Qk5r6HUbMcGScWsQAAAABJRU5ErkJggg==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 descr="data:image/png;base64,iVBORw0KGgoAAAANSUhEUgAAABoAAAFHCAIAAAAwT8sEAAABFElEQVR42u3YsWrCUACF4ZvmNtDBQbClFHHrS/i+Po2j0ME9ex3aUEJMX+IMUb88wA+e7yZRm77vS+56KtFLTk5OTu4Oc80wDLZbRK7O82w7OQflcWW/L5dk7vR1Tua27xuyHgFyKFDIoSBrOxRyKFDIkUVhOxQobEfWdihQ2A6FHFkUKFCgsB1ZuQVQXF8Pydy8OiZzzaIpSilBjYUf43EcowcleozrNE1JCs87N5kcChRyKB6Vom3b5Ietv/voN6hxHc39fEZl/7bRXz3XthQ3mf8C5FCgkCOLwnYo5FCQtR0KFLZDIUcWhe1QoLAdWRQoUKBAIXfjsvXtY5fMrV66ZK7rnp07TxQ5snL39uqptQZz/2+XyQbPbrVSAAAAAElFTkSuQmCC"/>
          <p:cNvSpPr/>
          <p:nvPr/>
        </p:nvSpPr>
        <p:spPr>
          <a:xfrm>
            <a:off x="460375" y="1603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944" y="2423753"/>
            <a:ext cx="8155795" cy="181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CB8CD-33D0-BF01-5227-FF91FE02B796}"/>
              </a:ext>
            </a:extLst>
          </p:cNvPr>
          <p:cNvSpPr txBox="1"/>
          <p:nvPr/>
        </p:nvSpPr>
        <p:spPr>
          <a:xfrm>
            <a:off x="9482160" y="2776220"/>
            <a:ext cx="1443021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 ATTEMPT at Game Development in Virtual Reality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C3177-9A82-0892-7C34-B8188C4E8692}"/>
              </a:ext>
            </a:extLst>
          </p:cNvPr>
          <p:cNvSpPr txBox="1"/>
          <p:nvPr/>
        </p:nvSpPr>
        <p:spPr>
          <a:xfrm>
            <a:off x="12981322" y="1077231"/>
            <a:ext cx="69557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9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TEMPTARE</a:t>
            </a:r>
            <a:endParaRPr kumimoji="0" lang="en-GB" sz="5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  <p:sp>
        <p:nvSpPr>
          <p:cNvPr id="4" name="Google Shape;129;p25">
            <a:extLst>
              <a:ext uri="{FF2B5EF4-FFF2-40B4-BE49-F238E27FC236}">
                <a16:creationId xmlns:a16="http://schemas.microsoft.com/office/drawing/2014/main" id="{93CFD056-87CC-3424-BC95-B3D65B38F5B1}"/>
              </a:ext>
            </a:extLst>
          </p:cNvPr>
          <p:cNvSpPr/>
          <p:nvPr/>
        </p:nvSpPr>
        <p:spPr>
          <a:xfrm>
            <a:off x="838200" y="7376150"/>
            <a:ext cx="8946000" cy="3222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30;p25">
            <a:extLst>
              <a:ext uri="{FF2B5EF4-FFF2-40B4-BE49-F238E27FC236}">
                <a16:creationId xmlns:a16="http://schemas.microsoft.com/office/drawing/2014/main" id="{55E02F85-C4E1-6C93-7AFF-F03FEB84847F}"/>
              </a:ext>
            </a:extLst>
          </p:cNvPr>
          <p:cNvSpPr txBox="1"/>
          <p:nvPr/>
        </p:nvSpPr>
        <p:spPr>
          <a:xfrm>
            <a:off x="1412875" y="23929975"/>
            <a:ext cx="135000" cy="13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42725" rIns="85475" bIns="427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1;p25">
            <a:extLst>
              <a:ext uri="{FF2B5EF4-FFF2-40B4-BE49-F238E27FC236}">
                <a16:creationId xmlns:a16="http://schemas.microsoft.com/office/drawing/2014/main" id="{8F3DD478-BF8B-5ACC-2665-AF15BF36F728}"/>
              </a:ext>
            </a:extLst>
          </p:cNvPr>
          <p:cNvSpPr txBox="1"/>
          <p:nvPr/>
        </p:nvSpPr>
        <p:spPr>
          <a:xfrm>
            <a:off x="23807738" y="31318200"/>
            <a:ext cx="8817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42725" rIns="85475" bIns="427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34;p25">
            <a:extLst>
              <a:ext uri="{FF2B5EF4-FFF2-40B4-BE49-F238E27FC236}">
                <a16:creationId xmlns:a16="http://schemas.microsoft.com/office/drawing/2014/main" id="{DA23C925-08C5-A462-E9EA-0749532554C1}"/>
              </a:ext>
            </a:extLst>
          </p:cNvPr>
          <p:cNvSpPr txBox="1"/>
          <p:nvPr/>
        </p:nvSpPr>
        <p:spPr>
          <a:xfrm>
            <a:off x="939046" y="7918771"/>
            <a:ext cx="8671500" cy="3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5475" tIns="42725" rIns="85475" bIns="4272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41;p25" descr="GitHub Logos and Usage · GitHub">
            <a:extLst>
              <a:ext uri="{FF2B5EF4-FFF2-40B4-BE49-F238E27FC236}">
                <a16:creationId xmlns:a16="http://schemas.microsoft.com/office/drawing/2014/main" id="{BABEC410-88E1-14B0-CDA9-ADFB60A7E3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282" t="9112" r="8857" b="7282"/>
          <a:stretch/>
        </p:blipFill>
        <p:spPr>
          <a:xfrm>
            <a:off x="1298575" y="31337958"/>
            <a:ext cx="1075136" cy="11696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2;p25">
            <a:extLst>
              <a:ext uri="{FF2B5EF4-FFF2-40B4-BE49-F238E27FC236}">
                <a16:creationId xmlns:a16="http://schemas.microsoft.com/office/drawing/2014/main" id="{F2B6B86A-D196-9C4C-FE02-E74EDCAA56A8}"/>
              </a:ext>
            </a:extLst>
          </p:cNvPr>
          <p:cNvSpPr txBox="1"/>
          <p:nvPr/>
        </p:nvSpPr>
        <p:spPr>
          <a:xfrm>
            <a:off x="2602300" y="31565987"/>
            <a:ext cx="11201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dk1"/>
                </a:solidFill>
              </a:rPr>
              <a:t>http://github.com/joshberger5/SeminarProject</a:t>
            </a:r>
            <a:endParaRPr sz="15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3;p25">
            <a:extLst>
              <a:ext uri="{FF2B5EF4-FFF2-40B4-BE49-F238E27FC236}">
                <a16:creationId xmlns:a16="http://schemas.microsoft.com/office/drawing/2014/main" id="{8AF497EA-D136-9274-6B67-8818B07B4E21}"/>
              </a:ext>
            </a:extLst>
          </p:cNvPr>
          <p:cNvSpPr/>
          <p:nvPr/>
        </p:nvSpPr>
        <p:spPr>
          <a:xfrm>
            <a:off x="838200" y="8823950"/>
            <a:ext cx="8946000" cy="3222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45;p25">
            <a:extLst>
              <a:ext uri="{FF2B5EF4-FFF2-40B4-BE49-F238E27FC236}">
                <a16:creationId xmlns:a16="http://schemas.microsoft.com/office/drawing/2014/main" id="{684D9D6C-88A2-2807-B210-A917652A291E}"/>
              </a:ext>
            </a:extLst>
          </p:cNvPr>
          <p:cNvSpPr txBox="1"/>
          <p:nvPr/>
        </p:nvSpPr>
        <p:spPr>
          <a:xfrm>
            <a:off x="1412875" y="25377775"/>
            <a:ext cx="135000" cy="13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42725" rIns="85475" bIns="427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46;p25">
            <a:extLst>
              <a:ext uri="{FF2B5EF4-FFF2-40B4-BE49-F238E27FC236}">
                <a16:creationId xmlns:a16="http://schemas.microsoft.com/office/drawing/2014/main" id="{952F1049-E045-8444-C26A-95BBF8B1AE96}"/>
              </a:ext>
            </a:extLst>
          </p:cNvPr>
          <p:cNvSpPr txBox="1"/>
          <p:nvPr/>
        </p:nvSpPr>
        <p:spPr>
          <a:xfrm>
            <a:off x="838627" y="20203967"/>
            <a:ext cx="9112868" cy="1051500"/>
          </a:xfrm>
          <a:prstGeom prst="rect">
            <a:avLst/>
          </a:prstGeom>
          <a:solidFill>
            <a:srgbClr val="492D8E"/>
          </a:solidFill>
          <a:ln>
            <a:noFill/>
          </a:ln>
        </p:spPr>
        <p:txBody>
          <a:bodyPr spcFirstLastPara="1" wrap="square" lIns="85475" tIns="42725" rIns="85475" bIns="42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dirty="0"/>
          </a:p>
        </p:txBody>
      </p:sp>
      <p:sp>
        <p:nvSpPr>
          <p:cNvPr id="14" name="Google Shape;147;p25">
            <a:extLst>
              <a:ext uri="{FF2B5EF4-FFF2-40B4-BE49-F238E27FC236}">
                <a16:creationId xmlns:a16="http://schemas.microsoft.com/office/drawing/2014/main" id="{03338EB5-6AD5-DB6B-BC94-E808DA87D6E2}"/>
              </a:ext>
            </a:extLst>
          </p:cNvPr>
          <p:cNvSpPr txBox="1"/>
          <p:nvPr/>
        </p:nvSpPr>
        <p:spPr>
          <a:xfrm>
            <a:off x="939046" y="9366571"/>
            <a:ext cx="8671500" cy="3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5475" tIns="42725" rIns="85475" bIns="4272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8;p25">
            <a:extLst>
              <a:ext uri="{FF2B5EF4-FFF2-40B4-BE49-F238E27FC236}">
                <a16:creationId xmlns:a16="http://schemas.microsoft.com/office/drawing/2014/main" id="{D8A15429-BE1E-B204-CE62-0EA6D99C99E6}"/>
              </a:ext>
            </a:extLst>
          </p:cNvPr>
          <p:cNvSpPr txBox="1"/>
          <p:nvPr/>
        </p:nvSpPr>
        <p:spPr>
          <a:xfrm>
            <a:off x="838627" y="21325142"/>
            <a:ext cx="9112869" cy="512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350" tIns="39175" rIns="78350" bIns="39175" anchor="t" anchorCtr="0">
            <a:spAutoFit/>
          </a:bodyPr>
          <a:lstStyle/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Inspiration: </a:t>
            </a:r>
            <a:endParaRPr sz="3000" dirty="0">
              <a:solidFill>
                <a:schemeClr val="dk1"/>
              </a:solidFill>
            </a:endParaRPr>
          </a:p>
          <a:p>
            <a:pPr marL="952500" marR="0" lvl="1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000"/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dk1"/>
                </a:solidFill>
              </a:rPr>
              <a:t>Call of Duty: Modern Warfare II</a:t>
            </a:r>
            <a:endParaRPr sz="3000" dirty="0">
              <a:solidFill>
                <a:schemeClr val="dk1"/>
              </a:solidFill>
            </a:endParaRPr>
          </a:p>
          <a:p>
            <a:pPr marL="952500" marR="0" lvl="1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000"/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dk1"/>
                </a:solidFill>
              </a:rPr>
              <a:t>Men In Black: Alien Attack (Universal)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Training Course from MWII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Ride mechanics and concept from MIB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How gun safety is integrated in the game:</a:t>
            </a:r>
            <a:endParaRPr sz="3000" dirty="0">
              <a:solidFill>
                <a:schemeClr val="dk1"/>
              </a:solidFill>
            </a:endParaRPr>
          </a:p>
          <a:p>
            <a:pPr marL="952500" marR="0" lvl="1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000"/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dk1"/>
                </a:solidFill>
              </a:rPr>
              <a:t>Counts the number of times the gun is pointed at friendly targets</a:t>
            </a:r>
            <a:endParaRPr sz="3000" dirty="0">
              <a:solidFill>
                <a:schemeClr val="dk1"/>
              </a:solidFill>
            </a:endParaRPr>
          </a:p>
          <a:p>
            <a:pPr marL="952500" marR="0" lvl="1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000"/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dk1"/>
                </a:solidFill>
              </a:rPr>
              <a:t>Shooting a friendly target ends the game</a:t>
            </a:r>
            <a:endParaRPr sz="3000" dirty="0">
              <a:solidFill>
                <a:schemeClr val="dk1"/>
              </a:solidFill>
            </a:endParaRPr>
          </a:p>
          <a:p>
            <a:pPr marL="952500" marR="0" lvl="1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000"/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dk1"/>
                </a:solidFill>
              </a:rPr>
              <a:t>Only rewards shooting hostile targets</a:t>
            </a:r>
            <a:endParaRPr sz="30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50;p25">
            <a:extLst>
              <a:ext uri="{FF2B5EF4-FFF2-40B4-BE49-F238E27FC236}">
                <a16:creationId xmlns:a16="http://schemas.microsoft.com/office/drawing/2014/main" id="{C6E2E258-F5B9-13D6-1564-DB63F353E1E0}"/>
              </a:ext>
            </a:extLst>
          </p:cNvPr>
          <p:cNvSpPr txBox="1"/>
          <p:nvPr/>
        </p:nvSpPr>
        <p:spPr>
          <a:xfrm>
            <a:off x="825783" y="27240510"/>
            <a:ext cx="22100432" cy="377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350" tIns="39175" rIns="78350" bIns="39175" anchor="t" anchorCtr="0">
            <a:spAutoFit/>
          </a:bodyPr>
          <a:lstStyle/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Over 40,000 deaths and 85,000-130,000 injuries a year caused by firearms in the United States (Megan L. Ranney et al.)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Gun safety desperately needs to be taught to the American populace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One way to teach it is through a video game (specifically in VR)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VR can often be better than traditional learning techniques because it enhances:</a:t>
            </a:r>
            <a:endParaRPr sz="3000" dirty="0">
              <a:solidFill>
                <a:schemeClr val="dk1"/>
              </a:solidFill>
            </a:endParaRPr>
          </a:p>
          <a:p>
            <a:pPr marL="952500" marR="0" lvl="1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000"/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dk1"/>
                </a:solidFill>
              </a:rPr>
              <a:t>Immersion, Learner Enjoyment (Motivation), Repetition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VR can be an effective means of eliminating risks</a:t>
            </a:r>
            <a:endParaRPr sz="3000" dirty="0">
              <a:solidFill>
                <a:schemeClr val="dk1"/>
              </a:solidFill>
            </a:endParaRPr>
          </a:p>
          <a:p>
            <a:pPr marL="952500" lvl="1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000"/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dk1"/>
                </a:solidFill>
              </a:rPr>
              <a:t>Not giving beginners actual guns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Hopefully, making such a game will reduce the number of casualties from gun violence in the US each year</a:t>
            </a:r>
            <a:endParaRPr sz="30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52;p25">
            <a:extLst>
              <a:ext uri="{FF2B5EF4-FFF2-40B4-BE49-F238E27FC236}">
                <a16:creationId xmlns:a16="http://schemas.microsoft.com/office/drawing/2014/main" id="{8B2C8787-DED1-A857-02C8-14640E6F89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22525" y="7543800"/>
            <a:ext cx="8817001" cy="782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55;p25">
            <a:extLst>
              <a:ext uri="{FF2B5EF4-FFF2-40B4-BE49-F238E27FC236}">
                <a16:creationId xmlns:a16="http://schemas.microsoft.com/office/drawing/2014/main" id="{A99527A5-B597-FEEE-963C-9EDBAEF75B59}"/>
              </a:ext>
            </a:extLst>
          </p:cNvPr>
          <p:cNvSpPr txBox="1"/>
          <p:nvPr/>
        </p:nvSpPr>
        <p:spPr>
          <a:xfrm>
            <a:off x="23222525" y="21917287"/>
            <a:ext cx="8865028" cy="1051500"/>
          </a:xfrm>
          <a:prstGeom prst="rect">
            <a:avLst/>
          </a:prstGeom>
          <a:solidFill>
            <a:srgbClr val="492D8E"/>
          </a:solidFill>
          <a:ln>
            <a:noFill/>
          </a:ln>
        </p:spPr>
        <p:txBody>
          <a:bodyPr spcFirstLastPara="1" wrap="square" lIns="85475" tIns="42725" rIns="85475" bIns="42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dirty="0"/>
          </a:p>
        </p:txBody>
      </p:sp>
      <p:sp>
        <p:nvSpPr>
          <p:cNvPr id="23" name="Google Shape;156;p25">
            <a:extLst>
              <a:ext uri="{FF2B5EF4-FFF2-40B4-BE49-F238E27FC236}">
                <a16:creationId xmlns:a16="http://schemas.microsoft.com/office/drawing/2014/main" id="{E51E3279-C6E9-4036-8DE2-52E4F3DD191D}"/>
              </a:ext>
            </a:extLst>
          </p:cNvPr>
          <p:cNvSpPr txBox="1"/>
          <p:nvPr/>
        </p:nvSpPr>
        <p:spPr>
          <a:xfrm>
            <a:off x="23222525" y="22990996"/>
            <a:ext cx="8865028" cy="838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350" tIns="39175" rIns="78350" bIns="391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dk1"/>
                </a:solidFill>
              </a:rPr>
              <a:t>Controlling the User’s Movement and Collisions: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The original idea was to only recreate MWII’s Training Course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It was necessary to prevent user from walking through walls</a:t>
            </a:r>
          </a:p>
          <a:p>
            <a:pPr marL="38100"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GB" sz="3000" dirty="0">
                <a:solidFill>
                  <a:schemeClr val="dk1"/>
                </a:solidFill>
              </a:rPr>
              <a:t>Solutions that did not work at all</a:t>
            </a:r>
          </a:p>
          <a:p>
            <a:pPr marL="457200" lvl="6" indent="-419100" algn="just"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Adding a Box collider and </a:t>
            </a:r>
            <a:r>
              <a:rPr lang="en-GB" sz="3000" dirty="0" err="1">
                <a:solidFill>
                  <a:schemeClr val="dk1"/>
                </a:solidFill>
              </a:rPr>
              <a:t>RigidBody</a:t>
            </a:r>
            <a:r>
              <a:rPr lang="en-GB" sz="3000" dirty="0">
                <a:solidFill>
                  <a:schemeClr val="dk1"/>
                </a:solidFill>
              </a:rPr>
              <a:t> to camera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Transforming position was incompatible with Unity’s input controls</a:t>
            </a:r>
          </a:p>
          <a:p>
            <a:pPr marL="38100"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GB" sz="3000" dirty="0">
                <a:solidFill>
                  <a:schemeClr val="dk1"/>
                </a:solidFill>
              </a:rPr>
              <a:t>Solutions that worked sometimes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Moving parent’s position backward on collision</a:t>
            </a:r>
            <a:endParaRPr sz="3000" dirty="0">
              <a:solidFill>
                <a:schemeClr val="dk1"/>
              </a:solidFill>
            </a:endParaRPr>
          </a:p>
          <a:p>
            <a:pPr marL="952500" marR="0" lvl="1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000"/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dk1"/>
                </a:solidFill>
              </a:rPr>
              <a:t>Only forwards collisions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Tried grabbing direction of camera’s velocity</a:t>
            </a:r>
            <a:endParaRPr sz="3000" dirty="0">
              <a:solidFill>
                <a:schemeClr val="dk1"/>
              </a:solidFill>
            </a:endParaRPr>
          </a:p>
          <a:p>
            <a:pPr marL="952500" marR="0" lvl="1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000"/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dk1"/>
                </a:solidFill>
              </a:rPr>
              <a:t>Garbled</a:t>
            </a:r>
            <a:endParaRPr sz="3000" dirty="0">
              <a:solidFill>
                <a:schemeClr val="dk1"/>
              </a:solidFill>
            </a:endParaRPr>
          </a:p>
          <a:p>
            <a:pPr marL="457200" marR="0" lvl="0" indent="-419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 dirty="0">
                <a:solidFill>
                  <a:schemeClr val="dk1"/>
                </a:solidFill>
              </a:rPr>
              <a:t>Tried saving previous positions to move back to on collision</a:t>
            </a:r>
            <a:endParaRPr sz="3000" dirty="0">
              <a:solidFill>
                <a:schemeClr val="dk1"/>
              </a:solidFill>
            </a:endParaRPr>
          </a:p>
          <a:p>
            <a:pPr marL="38100"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en-GB" sz="3000" dirty="0">
                <a:solidFill>
                  <a:schemeClr val="dk1"/>
                </a:solidFill>
              </a:rPr>
              <a:t>That’s when I decided to switch to moving along a track</a:t>
            </a:r>
            <a:endParaRPr sz="3000" dirty="0">
              <a:solidFill>
                <a:schemeClr val="dk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22E66F-29A9-0B1F-13D5-4862CE62BC32}"/>
              </a:ext>
            </a:extLst>
          </p:cNvPr>
          <p:cNvGrpSpPr/>
          <p:nvPr/>
        </p:nvGrpSpPr>
        <p:grpSpPr>
          <a:xfrm>
            <a:off x="829100" y="6266198"/>
            <a:ext cx="31171025" cy="1051537"/>
            <a:chOff x="829100" y="6324563"/>
            <a:chExt cx="31171025" cy="1051537"/>
          </a:xfrm>
        </p:grpSpPr>
        <p:sp>
          <p:nvSpPr>
            <p:cNvPr id="20" name="Google Shape;153;p25">
              <a:extLst>
                <a:ext uri="{FF2B5EF4-FFF2-40B4-BE49-F238E27FC236}">
                  <a16:creationId xmlns:a16="http://schemas.microsoft.com/office/drawing/2014/main" id="{FFB7FD5B-A491-4621-3754-31D76A43079E}"/>
                </a:ext>
              </a:extLst>
            </p:cNvPr>
            <p:cNvSpPr txBox="1"/>
            <p:nvPr/>
          </p:nvSpPr>
          <p:spPr>
            <a:xfrm>
              <a:off x="10276277" y="6324600"/>
              <a:ext cx="12656700" cy="1051500"/>
            </a:xfrm>
            <a:prstGeom prst="rect">
              <a:avLst/>
            </a:prstGeom>
            <a:solidFill>
              <a:srgbClr val="492D8E"/>
            </a:solidFill>
            <a:ln>
              <a:noFill/>
            </a:ln>
          </p:spPr>
          <p:txBody>
            <a:bodyPr spcFirstLastPara="1" wrap="square" lIns="85475" tIns="42725" rIns="85475" bIns="427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6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GAMEPLAY</a:t>
              </a:r>
              <a:endParaRPr/>
            </a:p>
          </p:txBody>
        </p:sp>
        <p:sp>
          <p:nvSpPr>
            <p:cNvPr id="21" name="Google Shape;154;p25">
              <a:extLst>
                <a:ext uri="{FF2B5EF4-FFF2-40B4-BE49-F238E27FC236}">
                  <a16:creationId xmlns:a16="http://schemas.microsoft.com/office/drawing/2014/main" id="{5C004FAA-6103-AE95-C0CB-0B3755E1E928}"/>
                </a:ext>
              </a:extLst>
            </p:cNvPr>
            <p:cNvSpPr txBox="1"/>
            <p:nvPr/>
          </p:nvSpPr>
          <p:spPr>
            <a:xfrm>
              <a:off x="19039225" y="6324600"/>
              <a:ext cx="12960900" cy="1051500"/>
            </a:xfrm>
            <a:prstGeom prst="rect">
              <a:avLst/>
            </a:prstGeom>
            <a:solidFill>
              <a:srgbClr val="492D8E"/>
            </a:solidFill>
            <a:ln>
              <a:noFill/>
            </a:ln>
          </p:spPr>
          <p:txBody>
            <a:bodyPr spcFirstLastPara="1" wrap="square" lIns="85475" tIns="42725" rIns="85475" bIns="42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4;p25">
              <a:extLst>
                <a:ext uri="{FF2B5EF4-FFF2-40B4-BE49-F238E27FC236}">
                  <a16:creationId xmlns:a16="http://schemas.microsoft.com/office/drawing/2014/main" id="{132051DD-A7B4-6594-2D63-18795CFA636D}"/>
                </a:ext>
              </a:extLst>
            </p:cNvPr>
            <p:cNvSpPr txBox="1"/>
            <p:nvPr/>
          </p:nvSpPr>
          <p:spPr>
            <a:xfrm>
              <a:off x="829100" y="6324563"/>
              <a:ext cx="12960900" cy="1051500"/>
            </a:xfrm>
            <a:prstGeom prst="rect">
              <a:avLst/>
            </a:prstGeom>
            <a:solidFill>
              <a:srgbClr val="492D8E"/>
            </a:solidFill>
            <a:ln>
              <a:noFill/>
            </a:ln>
          </p:spPr>
          <p:txBody>
            <a:bodyPr spcFirstLastPara="1" wrap="square" lIns="85475" tIns="42725" rIns="85475" bIns="42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A4447C4-98F5-F2C2-8F62-6AFE14B42C8A}"/>
              </a:ext>
            </a:extLst>
          </p:cNvPr>
          <p:cNvGrpSpPr/>
          <p:nvPr/>
        </p:nvGrpSpPr>
        <p:grpSpPr>
          <a:xfrm>
            <a:off x="825783" y="7503169"/>
            <a:ext cx="9127286" cy="7826150"/>
            <a:chOff x="845661" y="7542926"/>
            <a:chExt cx="9127286" cy="7826150"/>
          </a:xfrm>
        </p:grpSpPr>
        <p:pic>
          <p:nvPicPr>
            <p:cNvPr id="28" name="Google Shape;161;p25">
              <a:extLst>
                <a:ext uri="{FF2B5EF4-FFF2-40B4-BE49-F238E27FC236}">
                  <a16:creationId xmlns:a16="http://schemas.microsoft.com/office/drawing/2014/main" id="{7E6510D2-2820-86CA-34CE-E6BD35F12CD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36168" y="7542926"/>
              <a:ext cx="4736779" cy="5394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62;p25">
              <a:extLst>
                <a:ext uri="{FF2B5EF4-FFF2-40B4-BE49-F238E27FC236}">
                  <a16:creationId xmlns:a16="http://schemas.microsoft.com/office/drawing/2014/main" id="{F711CA8D-D2D4-5EDA-71C2-F8FDF33CC79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5661" y="7543013"/>
              <a:ext cx="4390507" cy="5394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3197E9B-280B-0F98-ADA3-CA08D3780DAB}"/>
                </a:ext>
              </a:extLst>
            </p:cNvPr>
            <p:cNvSpPr/>
            <p:nvPr/>
          </p:nvSpPr>
          <p:spPr>
            <a:xfrm>
              <a:off x="845661" y="12913758"/>
              <a:ext cx="9125712" cy="2455318"/>
            </a:xfrm>
            <a:prstGeom prst="rect">
              <a:avLst/>
            </a:prstGeom>
            <a:solidFill>
              <a:srgbClr val="223B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69973D9A-500E-87AB-D074-D8089A3EE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0079" y="13042726"/>
              <a:ext cx="5886856" cy="2168325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75802C9-2E39-0F69-D99B-A257D9BAF0E2}"/>
              </a:ext>
            </a:extLst>
          </p:cNvPr>
          <p:cNvSpPr txBox="1"/>
          <p:nvPr/>
        </p:nvSpPr>
        <p:spPr>
          <a:xfrm>
            <a:off x="829100" y="15397312"/>
            <a:ext cx="91422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Top Left: </a:t>
            </a:r>
          </a:p>
          <a:p>
            <a:pPr marL="457200" indent="-457200">
              <a:buFont typeface="Arial" panose="020B0604020202020204" pitchFamily="34" charset="0"/>
              <a:buChar char="●"/>
            </a:pPr>
            <a:r>
              <a:rPr lang="en-US" sz="3000" dirty="0"/>
              <a:t>Body Prefab - used for the targets</a:t>
            </a:r>
          </a:p>
          <a:p>
            <a:r>
              <a:rPr lang="en-US" sz="3000" dirty="0"/>
              <a:t>Top Right: </a:t>
            </a:r>
          </a:p>
          <a:p>
            <a:pPr marL="457200" indent="-457200">
              <a:buFont typeface="Arial" panose="020B0604020202020204" pitchFamily="34" charset="0"/>
              <a:buChar char="●"/>
            </a:pPr>
            <a:r>
              <a:rPr lang="en-US" sz="3000" dirty="0"/>
              <a:t>Blaster Prefab</a:t>
            </a:r>
          </a:p>
          <a:p>
            <a:pPr marL="457200" indent="-457200">
              <a:buFont typeface="Arial" panose="020B0604020202020204" pitchFamily="34" charset="0"/>
              <a:buChar char="●"/>
            </a:pPr>
            <a:r>
              <a:rPr lang="en-US" sz="3000" dirty="0"/>
              <a:t>Top arrow - attach point for being held in the user’s hand</a:t>
            </a:r>
          </a:p>
          <a:p>
            <a:pPr marL="457200" indent="-457200">
              <a:buFont typeface="Arial" panose="020B0604020202020204" pitchFamily="34" charset="0"/>
              <a:buChar char="●"/>
            </a:pPr>
            <a:r>
              <a:rPr lang="en-US" sz="3000" dirty="0"/>
              <a:t>Bottom arrow - spawn point for the bullets</a:t>
            </a:r>
          </a:p>
          <a:p>
            <a:r>
              <a:rPr lang="en-US" sz="3000" dirty="0"/>
              <a:t>Bottom: </a:t>
            </a:r>
          </a:p>
          <a:p>
            <a:pPr marL="457200" indent="-457200">
              <a:buFont typeface="Arial" panose="020B0604020202020204" pitchFamily="34" charset="0"/>
              <a:buChar char="●"/>
            </a:pPr>
            <a:r>
              <a:rPr lang="en-US" sz="3000" dirty="0"/>
              <a:t>The game was created using Unity, a game development engine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A5B8FD-5DDC-0BCF-D5AC-1CB4403F2CD4}"/>
              </a:ext>
            </a:extLst>
          </p:cNvPr>
          <p:cNvSpPr txBox="1"/>
          <p:nvPr/>
        </p:nvSpPr>
        <p:spPr>
          <a:xfrm>
            <a:off x="10212243" y="15380922"/>
            <a:ext cx="12903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/>
              <a:t>User’s spawn point</a:t>
            </a:r>
          </a:p>
          <a:p>
            <a:pPr marL="514350" indent="-514350">
              <a:buAutoNum type="arabicPeriod"/>
            </a:pPr>
            <a:r>
              <a:rPr lang="en-US" sz="3000" dirty="0"/>
              <a:t>When the red wall is shot, the user moves towards Point 3</a:t>
            </a:r>
          </a:p>
          <a:p>
            <a:pPr marL="514350" indent="-514350">
              <a:buAutoNum type="arabicPeriod"/>
            </a:pPr>
            <a:r>
              <a:rPr lang="en-US" sz="3000" dirty="0" err="1"/>
              <a:t>CameraDirectionChanger</a:t>
            </a:r>
            <a:r>
              <a:rPr lang="en-US" sz="3000" dirty="0"/>
              <a:t> - on collision, the user moves towards Point 4</a:t>
            </a:r>
          </a:p>
          <a:p>
            <a:pPr marL="514350" indent="-514350">
              <a:buAutoNum type="arabicPeriod"/>
            </a:pPr>
            <a:r>
              <a:rPr lang="en-US" sz="3000" dirty="0" err="1"/>
              <a:t>CameraBodyFlipper</a:t>
            </a:r>
            <a:r>
              <a:rPr lang="en-US" sz="3000" dirty="0"/>
              <a:t> - on collision, the targets at Point 5 flip up</a:t>
            </a:r>
          </a:p>
          <a:p>
            <a:pPr marL="514350" indent="-514350">
              <a:buAutoNum type="arabicPeriod"/>
            </a:pPr>
            <a:r>
              <a:rPr lang="en-US" sz="3000" dirty="0"/>
              <a:t>Targets - green are friendly, red are hostile</a:t>
            </a:r>
          </a:p>
          <a:p>
            <a:pPr marL="514350" indent="-514350">
              <a:buAutoNum type="arabicPeriod"/>
            </a:pPr>
            <a:r>
              <a:rPr lang="en-US" sz="3000" dirty="0" err="1"/>
              <a:t>CameraStopper</a:t>
            </a:r>
            <a:r>
              <a:rPr lang="en-US" sz="3000" dirty="0"/>
              <a:t> - on collision, user’s motion stops</a:t>
            </a:r>
          </a:p>
        </p:txBody>
      </p:sp>
      <p:pic>
        <p:nvPicPr>
          <p:cNvPr id="49" name="Picture 48" descr="A green wall with white shelves and green wall with white people&#10;&#10;Description automatically generated with medium confidence">
            <a:extLst>
              <a:ext uri="{FF2B5EF4-FFF2-40B4-BE49-F238E27FC236}">
                <a16:creationId xmlns:a16="http://schemas.microsoft.com/office/drawing/2014/main" id="{AAB790A1-7804-6249-3762-0A53AFFAB9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2243" y="7507881"/>
            <a:ext cx="12732404" cy="782527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6FAF3BA-1777-CAAA-84DC-6410A4FAEF2E}"/>
              </a:ext>
            </a:extLst>
          </p:cNvPr>
          <p:cNvSpPr txBox="1"/>
          <p:nvPr/>
        </p:nvSpPr>
        <p:spPr>
          <a:xfrm>
            <a:off x="23222524" y="15435878"/>
            <a:ext cx="8817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closer look at the user’s spawn point: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●"/>
            </a:pPr>
            <a:r>
              <a:rPr lang="en-US" sz="3000" dirty="0"/>
              <a:t>The score is displayed above the user’s head at all times during the game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●"/>
            </a:pPr>
            <a:r>
              <a:rPr lang="en-US" sz="3000" dirty="0"/>
              <a:t>Two blasters are at the user’s feet and can be picked up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●"/>
            </a:pPr>
            <a:r>
              <a:rPr lang="en-US" sz="3000" dirty="0"/>
              <a:t>Shooting the red wall will destroy it and the starts the game</a:t>
            </a:r>
          </a:p>
          <a:p>
            <a:endParaRPr lang="en-US" sz="3000" dirty="0"/>
          </a:p>
          <a:p>
            <a:endParaRPr lang="en-US" sz="3000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657C8E0-18C3-7AC3-7027-71D90D29AE5B}"/>
              </a:ext>
            </a:extLst>
          </p:cNvPr>
          <p:cNvGrpSpPr/>
          <p:nvPr/>
        </p:nvGrpSpPr>
        <p:grpSpPr>
          <a:xfrm>
            <a:off x="10257946" y="18361154"/>
            <a:ext cx="12650933" cy="7520212"/>
            <a:chOff x="10276276" y="18370918"/>
            <a:chExt cx="12650933" cy="688265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1AF7CC-3A32-F2D0-FB89-9705F9F2AC9A}"/>
                </a:ext>
              </a:extLst>
            </p:cNvPr>
            <p:cNvSpPr/>
            <p:nvPr/>
          </p:nvSpPr>
          <p:spPr>
            <a:xfrm>
              <a:off x="16881836" y="19613219"/>
              <a:ext cx="2526069" cy="5689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87743"/>
                  </a:lnTo>
                  <a:lnTo>
                    <a:pt x="2391130" y="387743"/>
                  </a:lnTo>
                  <a:lnTo>
                    <a:pt x="2391130" y="568980"/>
                  </a:lnTo>
                </a:path>
              </a:pathLst>
            </a:custGeom>
            <a:noFill/>
            <a:ln w="57150"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C5FC362-8143-DB93-D015-A1BC67A855F6}"/>
                </a:ext>
              </a:extLst>
            </p:cNvPr>
            <p:cNvSpPr/>
            <p:nvPr/>
          </p:nvSpPr>
          <p:spPr>
            <a:xfrm>
              <a:off x="16833536" y="19613219"/>
              <a:ext cx="96600" cy="5689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568980"/>
                  </a:lnTo>
                </a:path>
              </a:pathLst>
            </a:custGeom>
            <a:noFill/>
            <a:ln w="57150"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21DA62C-195F-1475-745B-45935B18F566}"/>
                </a:ext>
              </a:extLst>
            </p:cNvPr>
            <p:cNvSpPr/>
            <p:nvPr/>
          </p:nvSpPr>
          <p:spPr>
            <a:xfrm>
              <a:off x="21614881" y="23235782"/>
              <a:ext cx="96600" cy="5689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387743"/>
                  </a:lnTo>
                  <a:lnTo>
                    <a:pt x="46661" y="387743"/>
                  </a:lnTo>
                  <a:lnTo>
                    <a:pt x="46661" y="568980"/>
                  </a:lnTo>
                </a:path>
              </a:pathLst>
            </a:custGeom>
            <a:noFill/>
            <a:ln w="57150"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2B1554-859F-F37A-D507-12B8EE592718}"/>
                </a:ext>
              </a:extLst>
            </p:cNvPr>
            <p:cNvSpPr/>
            <p:nvPr/>
          </p:nvSpPr>
          <p:spPr>
            <a:xfrm>
              <a:off x="14481716" y="21424501"/>
              <a:ext cx="1985911" cy="5689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87743"/>
                  </a:lnTo>
                  <a:lnTo>
                    <a:pt x="1879826" y="387743"/>
                  </a:lnTo>
                  <a:lnTo>
                    <a:pt x="1879826" y="568980"/>
                  </a:lnTo>
                </a:path>
              </a:pathLst>
            </a:custGeom>
            <a:noFill/>
            <a:ln w="57150"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8F96F13-C419-6CE8-174A-3E26BA73A500}"/>
                </a:ext>
              </a:extLst>
            </p:cNvPr>
            <p:cNvSpPr/>
            <p:nvPr/>
          </p:nvSpPr>
          <p:spPr>
            <a:xfrm>
              <a:off x="19281969" y="23235782"/>
              <a:ext cx="2506722" cy="5689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72816" y="0"/>
                  </a:moveTo>
                  <a:lnTo>
                    <a:pt x="2372816" y="387743"/>
                  </a:lnTo>
                  <a:lnTo>
                    <a:pt x="0" y="387743"/>
                  </a:lnTo>
                  <a:lnTo>
                    <a:pt x="0" y="568980"/>
                  </a:lnTo>
                </a:path>
              </a:pathLst>
            </a:custGeom>
            <a:noFill/>
            <a:ln w="57150"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1BA81C-4F84-8575-ABCD-28E29ADF7D3D}"/>
                </a:ext>
              </a:extLst>
            </p:cNvPr>
            <p:cNvSpPr/>
            <p:nvPr/>
          </p:nvSpPr>
          <p:spPr>
            <a:xfrm>
              <a:off x="14481716" y="21424501"/>
              <a:ext cx="7181465" cy="5689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87743"/>
                  </a:lnTo>
                  <a:lnTo>
                    <a:pt x="6797841" y="387743"/>
                  </a:lnTo>
                  <a:lnTo>
                    <a:pt x="6797841" y="568980"/>
                  </a:lnTo>
                </a:path>
              </a:pathLst>
            </a:custGeom>
            <a:noFill/>
            <a:ln w="57150"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C2564F-5B54-F2C3-8AAA-B6891ECB448D}"/>
                </a:ext>
              </a:extLst>
            </p:cNvPr>
            <p:cNvSpPr/>
            <p:nvPr/>
          </p:nvSpPr>
          <p:spPr>
            <a:xfrm>
              <a:off x="14466560" y="21424501"/>
              <a:ext cx="4619184" cy="5689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87743"/>
                  </a:lnTo>
                  <a:lnTo>
                    <a:pt x="4372434" y="387743"/>
                  </a:lnTo>
                  <a:lnTo>
                    <a:pt x="4372434" y="568980"/>
                  </a:lnTo>
                </a:path>
              </a:pathLst>
            </a:custGeom>
            <a:noFill/>
            <a:ln w="57150"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05E53F3-1E2B-B62B-9D11-68FB0EE5B949}"/>
                </a:ext>
              </a:extLst>
            </p:cNvPr>
            <p:cNvSpPr/>
            <p:nvPr/>
          </p:nvSpPr>
          <p:spPr>
            <a:xfrm>
              <a:off x="13867050" y="21424501"/>
              <a:ext cx="614666" cy="5689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81831" y="0"/>
                  </a:moveTo>
                  <a:lnTo>
                    <a:pt x="581831" y="387743"/>
                  </a:lnTo>
                  <a:lnTo>
                    <a:pt x="0" y="387743"/>
                  </a:lnTo>
                  <a:lnTo>
                    <a:pt x="0" y="568980"/>
                  </a:lnTo>
                </a:path>
              </a:pathLst>
            </a:custGeom>
            <a:noFill/>
            <a:ln w="57150"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5F375B-42A4-5CC5-E94D-CDB82DE7EFDC}"/>
                </a:ext>
              </a:extLst>
            </p:cNvPr>
            <p:cNvSpPr/>
            <p:nvPr/>
          </p:nvSpPr>
          <p:spPr>
            <a:xfrm>
              <a:off x="11469054" y="21424501"/>
              <a:ext cx="3172047" cy="5689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02601" y="0"/>
                  </a:moveTo>
                  <a:lnTo>
                    <a:pt x="3002601" y="387743"/>
                  </a:lnTo>
                  <a:lnTo>
                    <a:pt x="0" y="387743"/>
                  </a:lnTo>
                  <a:lnTo>
                    <a:pt x="0" y="568980"/>
                  </a:lnTo>
                </a:path>
              </a:pathLst>
            </a:custGeom>
            <a:noFill/>
            <a:ln w="57150"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2BB16F-7790-2831-3499-C11347F0BDBA}"/>
                </a:ext>
              </a:extLst>
            </p:cNvPr>
            <p:cNvSpPr/>
            <p:nvPr/>
          </p:nvSpPr>
          <p:spPr>
            <a:xfrm>
              <a:off x="14608888" y="19613219"/>
              <a:ext cx="2400121" cy="56898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271908" y="0"/>
                  </a:moveTo>
                  <a:lnTo>
                    <a:pt x="2271908" y="387743"/>
                  </a:lnTo>
                  <a:lnTo>
                    <a:pt x="0" y="387743"/>
                  </a:lnTo>
                  <a:lnTo>
                    <a:pt x="0" y="568980"/>
                  </a:lnTo>
                </a:path>
              </a:pathLst>
            </a:custGeom>
            <a:noFill/>
            <a:ln w="57150"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3E0D71F-EA4B-A5AA-B5E1-9B489046B8D9}"/>
                </a:ext>
              </a:extLst>
            </p:cNvPr>
            <p:cNvSpPr/>
            <p:nvPr/>
          </p:nvSpPr>
          <p:spPr>
            <a:xfrm>
              <a:off x="15848443" y="18370918"/>
              <a:ext cx="2066784" cy="1242301"/>
            </a:xfrm>
            <a:prstGeom prst="roundRect">
              <a:avLst>
                <a:gd name="adj" fmla="val 10000"/>
              </a:avLst>
            </a:prstGeom>
            <a:solidFill>
              <a:srgbClr val="492D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A5C6B3B-CC62-7D69-114F-8B0AD1CB563D}"/>
                </a:ext>
              </a:extLst>
            </p:cNvPr>
            <p:cNvSpPr/>
            <p:nvPr/>
          </p:nvSpPr>
          <p:spPr>
            <a:xfrm>
              <a:off x="16078087" y="18577425"/>
              <a:ext cx="2066784" cy="1242301"/>
            </a:xfrm>
            <a:custGeom>
              <a:avLst/>
              <a:gdLst>
                <a:gd name="connsiteX0" fmla="*/ 0 w 1956379"/>
                <a:gd name="connsiteY0" fmla="*/ 124230 h 1242301"/>
                <a:gd name="connsiteX1" fmla="*/ 124230 w 1956379"/>
                <a:gd name="connsiteY1" fmla="*/ 0 h 1242301"/>
                <a:gd name="connsiteX2" fmla="*/ 1832149 w 1956379"/>
                <a:gd name="connsiteY2" fmla="*/ 0 h 1242301"/>
                <a:gd name="connsiteX3" fmla="*/ 1956379 w 1956379"/>
                <a:gd name="connsiteY3" fmla="*/ 124230 h 1242301"/>
                <a:gd name="connsiteX4" fmla="*/ 1956379 w 1956379"/>
                <a:gd name="connsiteY4" fmla="*/ 1118071 h 1242301"/>
                <a:gd name="connsiteX5" fmla="*/ 1832149 w 1956379"/>
                <a:gd name="connsiteY5" fmla="*/ 1242301 h 1242301"/>
                <a:gd name="connsiteX6" fmla="*/ 124230 w 1956379"/>
                <a:gd name="connsiteY6" fmla="*/ 1242301 h 1242301"/>
                <a:gd name="connsiteX7" fmla="*/ 0 w 1956379"/>
                <a:gd name="connsiteY7" fmla="*/ 1118071 h 1242301"/>
                <a:gd name="connsiteX8" fmla="*/ 0 w 1956379"/>
                <a:gd name="connsiteY8" fmla="*/ 124230 h 124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379" h="1242301">
                  <a:moveTo>
                    <a:pt x="0" y="124230"/>
                  </a:moveTo>
                  <a:cubicBezTo>
                    <a:pt x="0" y="55620"/>
                    <a:pt x="55620" y="0"/>
                    <a:pt x="124230" y="0"/>
                  </a:cubicBezTo>
                  <a:lnTo>
                    <a:pt x="1832149" y="0"/>
                  </a:lnTo>
                  <a:cubicBezTo>
                    <a:pt x="1900759" y="0"/>
                    <a:pt x="1956379" y="55620"/>
                    <a:pt x="1956379" y="124230"/>
                  </a:cubicBezTo>
                  <a:lnTo>
                    <a:pt x="1956379" y="1118071"/>
                  </a:lnTo>
                  <a:cubicBezTo>
                    <a:pt x="1956379" y="1186681"/>
                    <a:pt x="1900759" y="1242301"/>
                    <a:pt x="1832149" y="1242301"/>
                  </a:cubicBezTo>
                  <a:lnTo>
                    <a:pt x="124230" y="1242301"/>
                  </a:lnTo>
                  <a:cubicBezTo>
                    <a:pt x="55620" y="1242301"/>
                    <a:pt x="0" y="1186681"/>
                    <a:pt x="0" y="1118071"/>
                  </a:cubicBezTo>
                  <a:lnTo>
                    <a:pt x="0" y="124230"/>
                  </a:lnTo>
                  <a:close/>
                </a:path>
              </a:pathLst>
            </a:custGeom>
            <a:ln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3066" tIns="143066" rIns="143066" bIns="14306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/>
                <a:t>Temptare</a:t>
              </a:r>
              <a:endParaRPr lang="en-US" sz="2800" kern="1200" dirty="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2CC5860-2EAA-D5C2-8722-1D4DFB5A2F24}"/>
                </a:ext>
              </a:extLst>
            </p:cNvPr>
            <p:cNvSpPr/>
            <p:nvPr/>
          </p:nvSpPr>
          <p:spPr>
            <a:xfrm>
              <a:off x="13448324" y="20182200"/>
              <a:ext cx="2066784" cy="1242301"/>
            </a:xfrm>
            <a:prstGeom prst="roundRect">
              <a:avLst>
                <a:gd name="adj" fmla="val 10000"/>
              </a:avLst>
            </a:prstGeom>
            <a:solidFill>
              <a:srgbClr val="492D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7E82D39-6A42-0EBB-9DFD-CC98040BD8D7}"/>
                </a:ext>
              </a:extLst>
            </p:cNvPr>
            <p:cNvSpPr/>
            <p:nvPr/>
          </p:nvSpPr>
          <p:spPr>
            <a:xfrm>
              <a:off x="13677967" y="20388707"/>
              <a:ext cx="2066784" cy="1242301"/>
            </a:xfrm>
            <a:custGeom>
              <a:avLst/>
              <a:gdLst>
                <a:gd name="connsiteX0" fmla="*/ 0 w 1956379"/>
                <a:gd name="connsiteY0" fmla="*/ 124230 h 1242301"/>
                <a:gd name="connsiteX1" fmla="*/ 124230 w 1956379"/>
                <a:gd name="connsiteY1" fmla="*/ 0 h 1242301"/>
                <a:gd name="connsiteX2" fmla="*/ 1832149 w 1956379"/>
                <a:gd name="connsiteY2" fmla="*/ 0 h 1242301"/>
                <a:gd name="connsiteX3" fmla="*/ 1956379 w 1956379"/>
                <a:gd name="connsiteY3" fmla="*/ 124230 h 1242301"/>
                <a:gd name="connsiteX4" fmla="*/ 1956379 w 1956379"/>
                <a:gd name="connsiteY4" fmla="*/ 1118071 h 1242301"/>
                <a:gd name="connsiteX5" fmla="*/ 1832149 w 1956379"/>
                <a:gd name="connsiteY5" fmla="*/ 1242301 h 1242301"/>
                <a:gd name="connsiteX6" fmla="*/ 124230 w 1956379"/>
                <a:gd name="connsiteY6" fmla="*/ 1242301 h 1242301"/>
                <a:gd name="connsiteX7" fmla="*/ 0 w 1956379"/>
                <a:gd name="connsiteY7" fmla="*/ 1118071 h 1242301"/>
                <a:gd name="connsiteX8" fmla="*/ 0 w 1956379"/>
                <a:gd name="connsiteY8" fmla="*/ 124230 h 124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379" h="1242301">
                  <a:moveTo>
                    <a:pt x="0" y="124230"/>
                  </a:moveTo>
                  <a:cubicBezTo>
                    <a:pt x="0" y="55620"/>
                    <a:pt x="55620" y="0"/>
                    <a:pt x="124230" y="0"/>
                  </a:cubicBezTo>
                  <a:lnTo>
                    <a:pt x="1832149" y="0"/>
                  </a:lnTo>
                  <a:cubicBezTo>
                    <a:pt x="1900759" y="0"/>
                    <a:pt x="1956379" y="55620"/>
                    <a:pt x="1956379" y="124230"/>
                  </a:cubicBezTo>
                  <a:lnTo>
                    <a:pt x="1956379" y="1118071"/>
                  </a:lnTo>
                  <a:cubicBezTo>
                    <a:pt x="1956379" y="1186681"/>
                    <a:pt x="1900759" y="1242301"/>
                    <a:pt x="1832149" y="1242301"/>
                  </a:cubicBezTo>
                  <a:lnTo>
                    <a:pt x="124230" y="1242301"/>
                  </a:lnTo>
                  <a:cubicBezTo>
                    <a:pt x="55620" y="1242301"/>
                    <a:pt x="0" y="1186681"/>
                    <a:pt x="0" y="1118071"/>
                  </a:cubicBezTo>
                  <a:lnTo>
                    <a:pt x="0" y="124230"/>
                  </a:lnTo>
                  <a:close/>
                </a:path>
              </a:pathLst>
            </a:custGeom>
            <a:ln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3066" tIns="143066" rIns="143066" bIns="14306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Assets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9362F4E-5903-6FDE-1E40-1689D1B4BAC5}"/>
                </a:ext>
              </a:extLst>
            </p:cNvPr>
            <p:cNvSpPr/>
            <p:nvPr/>
          </p:nvSpPr>
          <p:spPr>
            <a:xfrm>
              <a:off x="10276276" y="21993481"/>
              <a:ext cx="2066784" cy="1242301"/>
            </a:xfrm>
            <a:prstGeom prst="roundRect">
              <a:avLst>
                <a:gd name="adj" fmla="val 10000"/>
              </a:avLst>
            </a:prstGeom>
            <a:solidFill>
              <a:srgbClr val="492D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42C55E-ADB0-465E-426B-B6DCEEE2B519}"/>
                </a:ext>
              </a:extLst>
            </p:cNvPr>
            <p:cNvSpPr/>
            <p:nvPr/>
          </p:nvSpPr>
          <p:spPr>
            <a:xfrm>
              <a:off x="10505918" y="22199988"/>
              <a:ext cx="2066784" cy="1242301"/>
            </a:xfrm>
            <a:custGeom>
              <a:avLst/>
              <a:gdLst>
                <a:gd name="connsiteX0" fmla="*/ 0 w 1956379"/>
                <a:gd name="connsiteY0" fmla="*/ 124230 h 1242301"/>
                <a:gd name="connsiteX1" fmla="*/ 124230 w 1956379"/>
                <a:gd name="connsiteY1" fmla="*/ 0 h 1242301"/>
                <a:gd name="connsiteX2" fmla="*/ 1832149 w 1956379"/>
                <a:gd name="connsiteY2" fmla="*/ 0 h 1242301"/>
                <a:gd name="connsiteX3" fmla="*/ 1956379 w 1956379"/>
                <a:gd name="connsiteY3" fmla="*/ 124230 h 1242301"/>
                <a:gd name="connsiteX4" fmla="*/ 1956379 w 1956379"/>
                <a:gd name="connsiteY4" fmla="*/ 1118071 h 1242301"/>
                <a:gd name="connsiteX5" fmla="*/ 1832149 w 1956379"/>
                <a:gd name="connsiteY5" fmla="*/ 1242301 h 1242301"/>
                <a:gd name="connsiteX6" fmla="*/ 124230 w 1956379"/>
                <a:gd name="connsiteY6" fmla="*/ 1242301 h 1242301"/>
                <a:gd name="connsiteX7" fmla="*/ 0 w 1956379"/>
                <a:gd name="connsiteY7" fmla="*/ 1118071 h 1242301"/>
                <a:gd name="connsiteX8" fmla="*/ 0 w 1956379"/>
                <a:gd name="connsiteY8" fmla="*/ 124230 h 124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379" h="1242301">
                  <a:moveTo>
                    <a:pt x="0" y="124230"/>
                  </a:moveTo>
                  <a:cubicBezTo>
                    <a:pt x="0" y="55620"/>
                    <a:pt x="55620" y="0"/>
                    <a:pt x="124230" y="0"/>
                  </a:cubicBezTo>
                  <a:lnTo>
                    <a:pt x="1832149" y="0"/>
                  </a:lnTo>
                  <a:cubicBezTo>
                    <a:pt x="1900759" y="0"/>
                    <a:pt x="1956379" y="55620"/>
                    <a:pt x="1956379" y="124230"/>
                  </a:cubicBezTo>
                  <a:lnTo>
                    <a:pt x="1956379" y="1118071"/>
                  </a:lnTo>
                  <a:cubicBezTo>
                    <a:pt x="1956379" y="1186681"/>
                    <a:pt x="1900759" y="1242301"/>
                    <a:pt x="1832149" y="1242301"/>
                  </a:cubicBezTo>
                  <a:lnTo>
                    <a:pt x="124230" y="1242301"/>
                  </a:lnTo>
                  <a:cubicBezTo>
                    <a:pt x="55620" y="1242301"/>
                    <a:pt x="0" y="1186681"/>
                    <a:pt x="0" y="1118071"/>
                  </a:cubicBezTo>
                  <a:lnTo>
                    <a:pt x="0" y="124230"/>
                  </a:lnTo>
                  <a:close/>
                </a:path>
              </a:pathLst>
            </a:custGeom>
            <a:ln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3066" tIns="143066" rIns="143066" bIns="14306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Scenes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6FDE217-849E-9435-A0CA-CE57FFF21F11}"/>
                </a:ext>
              </a:extLst>
            </p:cNvPr>
            <p:cNvSpPr/>
            <p:nvPr/>
          </p:nvSpPr>
          <p:spPr>
            <a:xfrm>
              <a:off x="12833658" y="21993481"/>
              <a:ext cx="2066784" cy="1242301"/>
            </a:xfrm>
            <a:prstGeom prst="roundRect">
              <a:avLst>
                <a:gd name="adj" fmla="val 10000"/>
              </a:avLst>
            </a:prstGeom>
            <a:solidFill>
              <a:srgbClr val="492D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502390-6680-693C-7A47-2F55BE6358A4}"/>
                </a:ext>
              </a:extLst>
            </p:cNvPr>
            <p:cNvSpPr/>
            <p:nvPr/>
          </p:nvSpPr>
          <p:spPr>
            <a:xfrm>
              <a:off x="13063300" y="22199988"/>
              <a:ext cx="2066784" cy="1242301"/>
            </a:xfrm>
            <a:custGeom>
              <a:avLst/>
              <a:gdLst>
                <a:gd name="connsiteX0" fmla="*/ 0 w 1956379"/>
                <a:gd name="connsiteY0" fmla="*/ 124230 h 1242301"/>
                <a:gd name="connsiteX1" fmla="*/ 124230 w 1956379"/>
                <a:gd name="connsiteY1" fmla="*/ 0 h 1242301"/>
                <a:gd name="connsiteX2" fmla="*/ 1832149 w 1956379"/>
                <a:gd name="connsiteY2" fmla="*/ 0 h 1242301"/>
                <a:gd name="connsiteX3" fmla="*/ 1956379 w 1956379"/>
                <a:gd name="connsiteY3" fmla="*/ 124230 h 1242301"/>
                <a:gd name="connsiteX4" fmla="*/ 1956379 w 1956379"/>
                <a:gd name="connsiteY4" fmla="*/ 1118071 h 1242301"/>
                <a:gd name="connsiteX5" fmla="*/ 1832149 w 1956379"/>
                <a:gd name="connsiteY5" fmla="*/ 1242301 h 1242301"/>
                <a:gd name="connsiteX6" fmla="*/ 124230 w 1956379"/>
                <a:gd name="connsiteY6" fmla="*/ 1242301 h 1242301"/>
                <a:gd name="connsiteX7" fmla="*/ 0 w 1956379"/>
                <a:gd name="connsiteY7" fmla="*/ 1118071 h 1242301"/>
                <a:gd name="connsiteX8" fmla="*/ 0 w 1956379"/>
                <a:gd name="connsiteY8" fmla="*/ 124230 h 124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379" h="1242301">
                  <a:moveTo>
                    <a:pt x="0" y="124230"/>
                  </a:moveTo>
                  <a:cubicBezTo>
                    <a:pt x="0" y="55620"/>
                    <a:pt x="55620" y="0"/>
                    <a:pt x="124230" y="0"/>
                  </a:cubicBezTo>
                  <a:lnTo>
                    <a:pt x="1832149" y="0"/>
                  </a:lnTo>
                  <a:cubicBezTo>
                    <a:pt x="1900759" y="0"/>
                    <a:pt x="1956379" y="55620"/>
                    <a:pt x="1956379" y="124230"/>
                  </a:cubicBezTo>
                  <a:lnTo>
                    <a:pt x="1956379" y="1118071"/>
                  </a:lnTo>
                  <a:cubicBezTo>
                    <a:pt x="1956379" y="1186681"/>
                    <a:pt x="1900759" y="1242301"/>
                    <a:pt x="1832149" y="1242301"/>
                  </a:cubicBezTo>
                  <a:lnTo>
                    <a:pt x="124230" y="1242301"/>
                  </a:lnTo>
                  <a:cubicBezTo>
                    <a:pt x="55620" y="1242301"/>
                    <a:pt x="0" y="1186681"/>
                    <a:pt x="0" y="1118071"/>
                  </a:cubicBezTo>
                  <a:lnTo>
                    <a:pt x="0" y="124230"/>
                  </a:lnTo>
                  <a:close/>
                </a:path>
              </a:pathLst>
            </a:custGeom>
            <a:ln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3066" tIns="143066" rIns="143066" bIns="14306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XR Samples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874DD4C-86D0-F5D6-EADC-492D6729F9B9}"/>
                </a:ext>
              </a:extLst>
            </p:cNvPr>
            <p:cNvSpPr/>
            <p:nvPr/>
          </p:nvSpPr>
          <p:spPr>
            <a:xfrm>
              <a:off x="15434235" y="21993481"/>
              <a:ext cx="2066784" cy="1242301"/>
            </a:xfrm>
            <a:prstGeom prst="roundRect">
              <a:avLst>
                <a:gd name="adj" fmla="val 10000"/>
              </a:avLst>
            </a:prstGeom>
            <a:solidFill>
              <a:srgbClr val="492D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A4767EA-9CFB-E41A-3682-0E0285343EBD}"/>
                </a:ext>
              </a:extLst>
            </p:cNvPr>
            <p:cNvSpPr/>
            <p:nvPr/>
          </p:nvSpPr>
          <p:spPr>
            <a:xfrm>
              <a:off x="15663878" y="22199988"/>
              <a:ext cx="2066784" cy="1242301"/>
            </a:xfrm>
            <a:custGeom>
              <a:avLst/>
              <a:gdLst>
                <a:gd name="connsiteX0" fmla="*/ 0 w 1956379"/>
                <a:gd name="connsiteY0" fmla="*/ 124230 h 1242301"/>
                <a:gd name="connsiteX1" fmla="*/ 124230 w 1956379"/>
                <a:gd name="connsiteY1" fmla="*/ 0 h 1242301"/>
                <a:gd name="connsiteX2" fmla="*/ 1832149 w 1956379"/>
                <a:gd name="connsiteY2" fmla="*/ 0 h 1242301"/>
                <a:gd name="connsiteX3" fmla="*/ 1956379 w 1956379"/>
                <a:gd name="connsiteY3" fmla="*/ 124230 h 1242301"/>
                <a:gd name="connsiteX4" fmla="*/ 1956379 w 1956379"/>
                <a:gd name="connsiteY4" fmla="*/ 1118071 h 1242301"/>
                <a:gd name="connsiteX5" fmla="*/ 1832149 w 1956379"/>
                <a:gd name="connsiteY5" fmla="*/ 1242301 h 1242301"/>
                <a:gd name="connsiteX6" fmla="*/ 124230 w 1956379"/>
                <a:gd name="connsiteY6" fmla="*/ 1242301 h 1242301"/>
                <a:gd name="connsiteX7" fmla="*/ 0 w 1956379"/>
                <a:gd name="connsiteY7" fmla="*/ 1118071 h 1242301"/>
                <a:gd name="connsiteX8" fmla="*/ 0 w 1956379"/>
                <a:gd name="connsiteY8" fmla="*/ 124230 h 124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379" h="1242301">
                  <a:moveTo>
                    <a:pt x="0" y="124230"/>
                  </a:moveTo>
                  <a:cubicBezTo>
                    <a:pt x="0" y="55620"/>
                    <a:pt x="55620" y="0"/>
                    <a:pt x="124230" y="0"/>
                  </a:cubicBezTo>
                  <a:lnTo>
                    <a:pt x="1832149" y="0"/>
                  </a:lnTo>
                  <a:cubicBezTo>
                    <a:pt x="1900759" y="0"/>
                    <a:pt x="1956379" y="55620"/>
                    <a:pt x="1956379" y="124230"/>
                  </a:cubicBezTo>
                  <a:lnTo>
                    <a:pt x="1956379" y="1118071"/>
                  </a:lnTo>
                  <a:cubicBezTo>
                    <a:pt x="1956379" y="1186681"/>
                    <a:pt x="1900759" y="1242301"/>
                    <a:pt x="1832149" y="1242301"/>
                  </a:cubicBezTo>
                  <a:lnTo>
                    <a:pt x="124230" y="1242301"/>
                  </a:lnTo>
                  <a:cubicBezTo>
                    <a:pt x="55620" y="1242301"/>
                    <a:pt x="0" y="1186681"/>
                    <a:pt x="0" y="1118071"/>
                  </a:cubicBezTo>
                  <a:lnTo>
                    <a:pt x="0" y="124230"/>
                  </a:lnTo>
                  <a:close/>
                </a:path>
              </a:pathLst>
            </a:custGeom>
            <a:ln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3066" tIns="143066" rIns="143066" bIns="14306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Text Mesh Library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6DA3E62-ECF6-7E84-AED1-42E94CB11275}"/>
                </a:ext>
              </a:extLst>
            </p:cNvPr>
            <p:cNvSpPr/>
            <p:nvPr/>
          </p:nvSpPr>
          <p:spPr>
            <a:xfrm>
              <a:off x="18067509" y="21993481"/>
              <a:ext cx="2066784" cy="1242301"/>
            </a:xfrm>
            <a:prstGeom prst="roundRect">
              <a:avLst>
                <a:gd name="adj" fmla="val 10000"/>
              </a:avLst>
            </a:prstGeom>
            <a:solidFill>
              <a:srgbClr val="492D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7B6BF79-DB81-A1A2-C839-3493B211D2A2}"/>
                </a:ext>
              </a:extLst>
            </p:cNvPr>
            <p:cNvSpPr/>
            <p:nvPr/>
          </p:nvSpPr>
          <p:spPr>
            <a:xfrm>
              <a:off x="18297152" y="22199988"/>
              <a:ext cx="2066784" cy="1242301"/>
            </a:xfrm>
            <a:custGeom>
              <a:avLst/>
              <a:gdLst>
                <a:gd name="connsiteX0" fmla="*/ 0 w 1956379"/>
                <a:gd name="connsiteY0" fmla="*/ 124230 h 1242301"/>
                <a:gd name="connsiteX1" fmla="*/ 124230 w 1956379"/>
                <a:gd name="connsiteY1" fmla="*/ 0 h 1242301"/>
                <a:gd name="connsiteX2" fmla="*/ 1832149 w 1956379"/>
                <a:gd name="connsiteY2" fmla="*/ 0 h 1242301"/>
                <a:gd name="connsiteX3" fmla="*/ 1956379 w 1956379"/>
                <a:gd name="connsiteY3" fmla="*/ 124230 h 1242301"/>
                <a:gd name="connsiteX4" fmla="*/ 1956379 w 1956379"/>
                <a:gd name="connsiteY4" fmla="*/ 1118071 h 1242301"/>
                <a:gd name="connsiteX5" fmla="*/ 1832149 w 1956379"/>
                <a:gd name="connsiteY5" fmla="*/ 1242301 h 1242301"/>
                <a:gd name="connsiteX6" fmla="*/ 124230 w 1956379"/>
                <a:gd name="connsiteY6" fmla="*/ 1242301 h 1242301"/>
                <a:gd name="connsiteX7" fmla="*/ 0 w 1956379"/>
                <a:gd name="connsiteY7" fmla="*/ 1118071 h 1242301"/>
                <a:gd name="connsiteX8" fmla="*/ 0 w 1956379"/>
                <a:gd name="connsiteY8" fmla="*/ 124230 h 124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379" h="1242301">
                  <a:moveTo>
                    <a:pt x="0" y="124230"/>
                  </a:moveTo>
                  <a:cubicBezTo>
                    <a:pt x="0" y="55620"/>
                    <a:pt x="55620" y="0"/>
                    <a:pt x="124230" y="0"/>
                  </a:cubicBezTo>
                  <a:lnTo>
                    <a:pt x="1832149" y="0"/>
                  </a:lnTo>
                  <a:cubicBezTo>
                    <a:pt x="1900759" y="0"/>
                    <a:pt x="1956379" y="55620"/>
                    <a:pt x="1956379" y="124230"/>
                  </a:cubicBezTo>
                  <a:lnTo>
                    <a:pt x="1956379" y="1118071"/>
                  </a:lnTo>
                  <a:cubicBezTo>
                    <a:pt x="1956379" y="1186681"/>
                    <a:pt x="1900759" y="1242301"/>
                    <a:pt x="1832149" y="1242301"/>
                  </a:cubicBezTo>
                  <a:lnTo>
                    <a:pt x="124230" y="1242301"/>
                  </a:lnTo>
                  <a:cubicBezTo>
                    <a:pt x="55620" y="1242301"/>
                    <a:pt x="0" y="1186681"/>
                    <a:pt x="0" y="1118071"/>
                  </a:cubicBezTo>
                  <a:lnTo>
                    <a:pt x="0" y="124230"/>
                  </a:lnTo>
                  <a:close/>
                </a:path>
              </a:pathLst>
            </a:custGeom>
            <a:solidFill>
              <a:srgbClr val="D8D8D8"/>
            </a:solidFill>
            <a:ln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3066" tIns="143066" rIns="143066" bIns="14306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Scripts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4196D9A-8282-14DE-28A3-2CEE881C1590}"/>
                </a:ext>
              </a:extLst>
            </p:cNvPr>
            <p:cNvSpPr/>
            <p:nvPr/>
          </p:nvSpPr>
          <p:spPr>
            <a:xfrm>
              <a:off x="20629789" y="21993481"/>
              <a:ext cx="2066784" cy="1242301"/>
            </a:xfrm>
            <a:prstGeom prst="roundRect">
              <a:avLst>
                <a:gd name="adj" fmla="val 10000"/>
              </a:avLst>
            </a:prstGeom>
            <a:solidFill>
              <a:srgbClr val="492D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B309BA-A0BC-3897-E2CD-B01C61587C44}"/>
                </a:ext>
              </a:extLst>
            </p:cNvPr>
            <p:cNvSpPr/>
            <p:nvPr/>
          </p:nvSpPr>
          <p:spPr>
            <a:xfrm>
              <a:off x="20859431" y="22199988"/>
              <a:ext cx="2066784" cy="1242301"/>
            </a:xfrm>
            <a:custGeom>
              <a:avLst/>
              <a:gdLst>
                <a:gd name="connsiteX0" fmla="*/ 0 w 1956379"/>
                <a:gd name="connsiteY0" fmla="*/ 124230 h 1242301"/>
                <a:gd name="connsiteX1" fmla="*/ 124230 w 1956379"/>
                <a:gd name="connsiteY1" fmla="*/ 0 h 1242301"/>
                <a:gd name="connsiteX2" fmla="*/ 1832149 w 1956379"/>
                <a:gd name="connsiteY2" fmla="*/ 0 h 1242301"/>
                <a:gd name="connsiteX3" fmla="*/ 1956379 w 1956379"/>
                <a:gd name="connsiteY3" fmla="*/ 124230 h 1242301"/>
                <a:gd name="connsiteX4" fmla="*/ 1956379 w 1956379"/>
                <a:gd name="connsiteY4" fmla="*/ 1118071 h 1242301"/>
                <a:gd name="connsiteX5" fmla="*/ 1832149 w 1956379"/>
                <a:gd name="connsiteY5" fmla="*/ 1242301 h 1242301"/>
                <a:gd name="connsiteX6" fmla="*/ 124230 w 1956379"/>
                <a:gd name="connsiteY6" fmla="*/ 1242301 h 1242301"/>
                <a:gd name="connsiteX7" fmla="*/ 0 w 1956379"/>
                <a:gd name="connsiteY7" fmla="*/ 1118071 h 1242301"/>
                <a:gd name="connsiteX8" fmla="*/ 0 w 1956379"/>
                <a:gd name="connsiteY8" fmla="*/ 124230 h 124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379" h="1242301">
                  <a:moveTo>
                    <a:pt x="0" y="124230"/>
                  </a:moveTo>
                  <a:cubicBezTo>
                    <a:pt x="0" y="55620"/>
                    <a:pt x="55620" y="0"/>
                    <a:pt x="124230" y="0"/>
                  </a:cubicBezTo>
                  <a:lnTo>
                    <a:pt x="1832149" y="0"/>
                  </a:lnTo>
                  <a:cubicBezTo>
                    <a:pt x="1900759" y="0"/>
                    <a:pt x="1956379" y="55620"/>
                    <a:pt x="1956379" y="124230"/>
                  </a:cubicBezTo>
                  <a:lnTo>
                    <a:pt x="1956379" y="1118071"/>
                  </a:lnTo>
                  <a:cubicBezTo>
                    <a:pt x="1956379" y="1186681"/>
                    <a:pt x="1900759" y="1242301"/>
                    <a:pt x="1832149" y="1242301"/>
                  </a:cubicBezTo>
                  <a:lnTo>
                    <a:pt x="124230" y="1242301"/>
                  </a:lnTo>
                  <a:cubicBezTo>
                    <a:pt x="55620" y="1242301"/>
                    <a:pt x="0" y="1186681"/>
                    <a:pt x="0" y="1118071"/>
                  </a:cubicBezTo>
                  <a:lnTo>
                    <a:pt x="0" y="124230"/>
                  </a:lnTo>
                  <a:close/>
                </a:path>
              </a:pathLst>
            </a:custGeom>
            <a:ln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3066" tIns="143066" rIns="143066" bIns="14306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Josh Berger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FF29EC14-BF0F-605F-0CC0-E4588AE4D016}"/>
                </a:ext>
              </a:extLst>
            </p:cNvPr>
            <p:cNvSpPr/>
            <p:nvPr/>
          </p:nvSpPr>
          <p:spPr>
            <a:xfrm>
              <a:off x="18123066" y="23804763"/>
              <a:ext cx="2066784" cy="1242301"/>
            </a:xfrm>
            <a:prstGeom prst="roundRect">
              <a:avLst>
                <a:gd name="adj" fmla="val 10000"/>
              </a:avLst>
            </a:prstGeom>
            <a:solidFill>
              <a:srgbClr val="492D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685B70A-5CCE-E34B-A8A3-BCA2D5E1588B}"/>
                </a:ext>
              </a:extLst>
            </p:cNvPr>
            <p:cNvSpPr/>
            <p:nvPr/>
          </p:nvSpPr>
          <p:spPr>
            <a:xfrm>
              <a:off x="18352709" y="24011270"/>
              <a:ext cx="2066784" cy="1242301"/>
            </a:xfrm>
            <a:custGeom>
              <a:avLst/>
              <a:gdLst>
                <a:gd name="connsiteX0" fmla="*/ 0 w 1956379"/>
                <a:gd name="connsiteY0" fmla="*/ 124230 h 1242301"/>
                <a:gd name="connsiteX1" fmla="*/ 124230 w 1956379"/>
                <a:gd name="connsiteY1" fmla="*/ 0 h 1242301"/>
                <a:gd name="connsiteX2" fmla="*/ 1832149 w 1956379"/>
                <a:gd name="connsiteY2" fmla="*/ 0 h 1242301"/>
                <a:gd name="connsiteX3" fmla="*/ 1956379 w 1956379"/>
                <a:gd name="connsiteY3" fmla="*/ 124230 h 1242301"/>
                <a:gd name="connsiteX4" fmla="*/ 1956379 w 1956379"/>
                <a:gd name="connsiteY4" fmla="*/ 1118071 h 1242301"/>
                <a:gd name="connsiteX5" fmla="*/ 1832149 w 1956379"/>
                <a:gd name="connsiteY5" fmla="*/ 1242301 h 1242301"/>
                <a:gd name="connsiteX6" fmla="*/ 124230 w 1956379"/>
                <a:gd name="connsiteY6" fmla="*/ 1242301 h 1242301"/>
                <a:gd name="connsiteX7" fmla="*/ 0 w 1956379"/>
                <a:gd name="connsiteY7" fmla="*/ 1118071 h 1242301"/>
                <a:gd name="connsiteX8" fmla="*/ 0 w 1956379"/>
                <a:gd name="connsiteY8" fmla="*/ 124230 h 124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379" h="1242301">
                  <a:moveTo>
                    <a:pt x="0" y="124230"/>
                  </a:moveTo>
                  <a:cubicBezTo>
                    <a:pt x="0" y="55620"/>
                    <a:pt x="55620" y="0"/>
                    <a:pt x="124230" y="0"/>
                  </a:cubicBezTo>
                  <a:lnTo>
                    <a:pt x="1832149" y="0"/>
                  </a:lnTo>
                  <a:cubicBezTo>
                    <a:pt x="1900759" y="0"/>
                    <a:pt x="1956379" y="55620"/>
                    <a:pt x="1956379" y="124230"/>
                  </a:cubicBezTo>
                  <a:lnTo>
                    <a:pt x="1956379" y="1118071"/>
                  </a:lnTo>
                  <a:cubicBezTo>
                    <a:pt x="1956379" y="1186681"/>
                    <a:pt x="1900759" y="1242301"/>
                    <a:pt x="1832149" y="1242301"/>
                  </a:cubicBezTo>
                  <a:lnTo>
                    <a:pt x="124230" y="1242301"/>
                  </a:lnTo>
                  <a:cubicBezTo>
                    <a:pt x="55620" y="1242301"/>
                    <a:pt x="0" y="1186681"/>
                    <a:pt x="0" y="1118071"/>
                  </a:cubicBezTo>
                  <a:lnTo>
                    <a:pt x="0" y="124230"/>
                  </a:lnTo>
                  <a:close/>
                </a:path>
              </a:pathLst>
            </a:custGeom>
            <a:solidFill>
              <a:srgbClr val="D8D8D8"/>
            </a:solidFill>
            <a:ln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3066" tIns="143066" rIns="143066" bIns="14306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Prefabs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BAAB4420-F288-ADFB-E03F-3B15DFDF6FC0}"/>
                </a:ext>
              </a:extLst>
            </p:cNvPr>
            <p:cNvSpPr/>
            <p:nvPr/>
          </p:nvSpPr>
          <p:spPr>
            <a:xfrm>
              <a:off x="20630783" y="23804763"/>
              <a:ext cx="2066784" cy="1242301"/>
            </a:xfrm>
            <a:prstGeom prst="roundRect">
              <a:avLst>
                <a:gd name="adj" fmla="val 10000"/>
              </a:avLst>
            </a:prstGeom>
            <a:solidFill>
              <a:srgbClr val="492D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EF2047A-32EA-3D89-861D-6954C416B22C}"/>
                </a:ext>
              </a:extLst>
            </p:cNvPr>
            <p:cNvSpPr/>
            <p:nvPr/>
          </p:nvSpPr>
          <p:spPr>
            <a:xfrm>
              <a:off x="20860425" y="24011270"/>
              <a:ext cx="2066784" cy="1242301"/>
            </a:xfrm>
            <a:custGeom>
              <a:avLst/>
              <a:gdLst>
                <a:gd name="connsiteX0" fmla="*/ 0 w 1956379"/>
                <a:gd name="connsiteY0" fmla="*/ 124230 h 1242301"/>
                <a:gd name="connsiteX1" fmla="*/ 124230 w 1956379"/>
                <a:gd name="connsiteY1" fmla="*/ 0 h 1242301"/>
                <a:gd name="connsiteX2" fmla="*/ 1832149 w 1956379"/>
                <a:gd name="connsiteY2" fmla="*/ 0 h 1242301"/>
                <a:gd name="connsiteX3" fmla="*/ 1956379 w 1956379"/>
                <a:gd name="connsiteY3" fmla="*/ 124230 h 1242301"/>
                <a:gd name="connsiteX4" fmla="*/ 1956379 w 1956379"/>
                <a:gd name="connsiteY4" fmla="*/ 1118071 h 1242301"/>
                <a:gd name="connsiteX5" fmla="*/ 1832149 w 1956379"/>
                <a:gd name="connsiteY5" fmla="*/ 1242301 h 1242301"/>
                <a:gd name="connsiteX6" fmla="*/ 124230 w 1956379"/>
                <a:gd name="connsiteY6" fmla="*/ 1242301 h 1242301"/>
                <a:gd name="connsiteX7" fmla="*/ 0 w 1956379"/>
                <a:gd name="connsiteY7" fmla="*/ 1118071 h 1242301"/>
                <a:gd name="connsiteX8" fmla="*/ 0 w 1956379"/>
                <a:gd name="connsiteY8" fmla="*/ 124230 h 124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379" h="1242301">
                  <a:moveTo>
                    <a:pt x="0" y="124230"/>
                  </a:moveTo>
                  <a:cubicBezTo>
                    <a:pt x="0" y="55620"/>
                    <a:pt x="55620" y="0"/>
                    <a:pt x="124230" y="0"/>
                  </a:cubicBezTo>
                  <a:lnTo>
                    <a:pt x="1832149" y="0"/>
                  </a:lnTo>
                  <a:cubicBezTo>
                    <a:pt x="1900759" y="0"/>
                    <a:pt x="1956379" y="55620"/>
                    <a:pt x="1956379" y="124230"/>
                  </a:cubicBezTo>
                  <a:lnTo>
                    <a:pt x="1956379" y="1118071"/>
                  </a:lnTo>
                  <a:cubicBezTo>
                    <a:pt x="1956379" y="1186681"/>
                    <a:pt x="1900759" y="1242301"/>
                    <a:pt x="1832149" y="1242301"/>
                  </a:cubicBezTo>
                  <a:lnTo>
                    <a:pt x="124230" y="1242301"/>
                  </a:lnTo>
                  <a:cubicBezTo>
                    <a:pt x="55620" y="1242301"/>
                    <a:pt x="0" y="1186681"/>
                    <a:pt x="0" y="1118071"/>
                  </a:cubicBezTo>
                  <a:lnTo>
                    <a:pt x="0" y="124230"/>
                  </a:lnTo>
                  <a:close/>
                </a:path>
              </a:pathLst>
            </a:custGeom>
            <a:solidFill>
              <a:srgbClr val="D8D8D8"/>
            </a:solidFill>
            <a:ln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3066" tIns="143066" rIns="143066" bIns="14306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Materials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5E3D8366-67A2-3CEC-69DB-895EF2BFBB7D}"/>
                </a:ext>
              </a:extLst>
            </p:cNvPr>
            <p:cNvSpPr/>
            <p:nvPr/>
          </p:nvSpPr>
          <p:spPr>
            <a:xfrm>
              <a:off x="15848443" y="20182200"/>
              <a:ext cx="2066784" cy="1242301"/>
            </a:xfrm>
            <a:prstGeom prst="roundRect">
              <a:avLst>
                <a:gd name="adj" fmla="val 10000"/>
              </a:avLst>
            </a:prstGeom>
            <a:solidFill>
              <a:srgbClr val="492D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164AD3F-A375-181C-3E47-6E3E4AE1CEE1}"/>
                </a:ext>
              </a:extLst>
            </p:cNvPr>
            <p:cNvSpPr/>
            <p:nvPr/>
          </p:nvSpPr>
          <p:spPr>
            <a:xfrm>
              <a:off x="16078087" y="20388707"/>
              <a:ext cx="2066784" cy="1242301"/>
            </a:xfrm>
            <a:custGeom>
              <a:avLst/>
              <a:gdLst>
                <a:gd name="connsiteX0" fmla="*/ 0 w 1956379"/>
                <a:gd name="connsiteY0" fmla="*/ 124230 h 1242301"/>
                <a:gd name="connsiteX1" fmla="*/ 124230 w 1956379"/>
                <a:gd name="connsiteY1" fmla="*/ 0 h 1242301"/>
                <a:gd name="connsiteX2" fmla="*/ 1832149 w 1956379"/>
                <a:gd name="connsiteY2" fmla="*/ 0 h 1242301"/>
                <a:gd name="connsiteX3" fmla="*/ 1956379 w 1956379"/>
                <a:gd name="connsiteY3" fmla="*/ 124230 h 1242301"/>
                <a:gd name="connsiteX4" fmla="*/ 1956379 w 1956379"/>
                <a:gd name="connsiteY4" fmla="*/ 1118071 h 1242301"/>
                <a:gd name="connsiteX5" fmla="*/ 1832149 w 1956379"/>
                <a:gd name="connsiteY5" fmla="*/ 1242301 h 1242301"/>
                <a:gd name="connsiteX6" fmla="*/ 124230 w 1956379"/>
                <a:gd name="connsiteY6" fmla="*/ 1242301 h 1242301"/>
                <a:gd name="connsiteX7" fmla="*/ 0 w 1956379"/>
                <a:gd name="connsiteY7" fmla="*/ 1118071 h 1242301"/>
                <a:gd name="connsiteX8" fmla="*/ 0 w 1956379"/>
                <a:gd name="connsiteY8" fmla="*/ 124230 h 124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379" h="1242301">
                  <a:moveTo>
                    <a:pt x="0" y="124230"/>
                  </a:moveTo>
                  <a:cubicBezTo>
                    <a:pt x="0" y="55620"/>
                    <a:pt x="55620" y="0"/>
                    <a:pt x="124230" y="0"/>
                  </a:cubicBezTo>
                  <a:lnTo>
                    <a:pt x="1832149" y="0"/>
                  </a:lnTo>
                  <a:cubicBezTo>
                    <a:pt x="1900759" y="0"/>
                    <a:pt x="1956379" y="55620"/>
                    <a:pt x="1956379" y="124230"/>
                  </a:cubicBezTo>
                  <a:lnTo>
                    <a:pt x="1956379" y="1118071"/>
                  </a:lnTo>
                  <a:cubicBezTo>
                    <a:pt x="1956379" y="1186681"/>
                    <a:pt x="1900759" y="1242301"/>
                    <a:pt x="1832149" y="1242301"/>
                  </a:cubicBezTo>
                  <a:lnTo>
                    <a:pt x="124230" y="1242301"/>
                  </a:lnTo>
                  <a:cubicBezTo>
                    <a:pt x="55620" y="1242301"/>
                    <a:pt x="0" y="1186681"/>
                    <a:pt x="0" y="1118071"/>
                  </a:cubicBezTo>
                  <a:lnTo>
                    <a:pt x="0" y="124230"/>
                  </a:lnTo>
                  <a:close/>
                </a:path>
              </a:pathLst>
            </a:custGeom>
            <a:ln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3066" tIns="143066" rIns="143066" bIns="14306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ReadMe</a:t>
              </a:r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D711734D-43BB-2DB5-F1B3-58350BBD3F40}"/>
                </a:ext>
              </a:extLst>
            </p:cNvPr>
            <p:cNvSpPr/>
            <p:nvPr/>
          </p:nvSpPr>
          <p:spPr>
            <a:xfrm>
              <a:off x="18374513" y="20182200"/>
              <a:ext cx="2066784" cy="1242301"/>
            </a:xfrm>
            <a:prstGeom prst="roundRect">
              <a:avLst>
                <a:gd name="adj" fmla="val 10000"/>
              </a:avLst>
            </a:prstGeom>
            <a:solidFill>
              <a:srgbClr val="492D8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04D1707-D52E-5888-C274-803D0F0FAC58}"/>
                </a:ext>
              </a:extLst>
            </p:cNvPr>
            <p:cNvSpPr/>
            <p:nvPr/>
          </p:nvSpPr>
          <p:spPr>
            <a:xfrm>
              <a:off x="18604157" y="20388707"/>
              <a:ext cx="2066784" cy="1242301"/>
            </a:xfrm>
            <a:custGeom>
              <a:avLst/>
              <a:gdLst>
                <a:gd name="connsiteX0" fmla="*/ 0 w 1956379"/>
                <a:gd name="connsiteY0" fmla="*/ 124230 h 1242301"/>
                <a:gd name="connsiteX1" fmla="*/ 124230 w 1956379"/>
                <a:gd name="connsiteY1" fmla="*/ 0 h 1242301"/>
                <a:gd name="connsiteX2" fmla="*/ 1832149 w 1956379"/>
                <a:gd name="connsiteY2" fmla="*/ 0 h 1242301"/>
                <a:gd name="connsiteX3" fmla="*/ 1956379 w 1956379"/>
                <a:gd name="connsiteY3" fmla="*/ 124230 h 1242301"/>
                <a:gd name="connsiteX4" fmla="*/ 1956379 w 1956379"/>
                <a:gd name="connsiteY4" fmla="*/ 1118071 h 1242301"/>
                <a:gd name="connsiteX5" fmla="*/ 1832149 w 1956379"/>
                <a:gd name="connsiteY5" fmla="*/ 1242301 h 1242301"/>
                <a:gd name="connsiteX6" fmla="*/ 124230 w 1956379"/>
                <a:gd name="connsiteY6" fmla="*/ 1242301 h 1242301"/>
                <a:gd name="connsiteX7" fmla="*/ 0 w 1956379"/>
                <a:gd name="connsiteY7" fmla="*/ 1118071 h 1242301"/>
                <a:gd name="connsiteX8" fmla="*/ 0 w 1956379"/>
                <a:gd name="connsiteY8" fmla="*/ 124230 h 124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379" h="1242301">
                  <a:moveTo>
                    <a:pt x="0" y="124230"/>
                  </a:moveTo>
                  <a:cubicBezTo>
                    <a:pt x="0" y="55620"/>
                    <a:pt x="55620" y="0"/>
                    <a:pt x="124230" y="0"/>
                  </a:cubicBezTo>
                  <a:lnTo>
                    <a:pt x="1832149" y="0"/>
                  </a:lnTo>
                  <a:cubicBezTo>
                    <a:pt x="1900759" y="0"/>
                    <a:pt x="1956379" y="55620"/>
                    <a:pt x="1956379" y="124230"/>
                  </a:cubicBezTo>
                  <a:lnTo>
                    <a:pt x="1956379" y="1118071"/>
                  </a:lnTo>
                  <a:cubicBezTo>
                    <a:pt x="1956379" y="1186681"/>
                    <a:pt x="1900759" y="1242301"/>
                    <a:pt x="1832149" y="1242301"/>
                  </a:cubicBezTo>
                  <a:lnTo>
                    <a:pt x="124230" y="1242301"/>
                  </a:lnTo>
                  <a:cubicBezTo>
                    <a:pt x="55620" y="1242301"/>
                    <a:pt x="0" y="1186681"/>
                    <a:pt x="0" y="1118071"/>
                  </a:cubicBezTo>
                  <a:lnTo>
                    <a:pt x="0" y="124230"/>
                  </a:lnTo>
                  <a:close/>
                </a:path>
              </a:pathLst>
            </a:custGeom>
            <a:ln>
              <a:solidFill>
                <a:srgbClr val="492D8E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3066" tIns="143066" rIns="143066" bIns="14306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Index.html</a:t>
              </a:r>
            </a:p>
          </p:txBody>
        </p:sp>
      </p:grpSp>
      <p:sp>
        <p:nvSpPr>
          <p:cNvPr id="131" name="Google Shape;155;p25">
            <a:extLst>
              <a:ext uri="{FF2B5EF4-FFF2-40B4-BE49-F238E27FC236}">
                <a16:creationId xmlns:a16="http://schemas.microsoft.com/office/drawing/2014/main" id="{DBD5C5A2-840F-D1D2-A371-1BC0F19BC100}"/>
              </a:ext>
            </a:extLst>
          </p:cNvPr>
          <p:cNvSpPr txBox="1"/>
          <p:nvPr/>
        </p:nvSpPr>
        <p:spPr>
          <a:xfrm>
            <a:off x="23174497" y="18829844"/>
            <a:ext cx="8865028" cy="1051500"/>
          </a:xfrm>
          <a:prstGeom prst="rect">
            <a:avLst/>
          </a:prstGeom>
          <a:solidFill>
            <a:srgbClr val="492D8E"/>
          </a:solidFill>
          <a:ln>
            <a:noFill/>
          </a:ln>
        </p:spPr>
        <p:txBody>
          <a:bodyPr spcFirstLastPara="1" wrap="square" lIns="85475" tIns="42725" rIns="85475" bIns="42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7045872-C7FB-2CE9-9D5B-DCBC2B6CAC89}"/>
              </a:ext>
            </a:extLst>
          </p:cNvPr>
          <p:cNvSpPr txBox="1"/>
          <p:nvPr/>
        </p:nvSpPr>
        <p:spPr>
          <a:xfrm>
            <a:off x="23164875" y="19931514"/>
            <a:ext cx="8874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●"/>
            </a:pPr>
            <a:r>
              <a:rPr lang="en-US" sz="3000" dirty="0"/>
              <a:t>Created unique Prefabs and Materials using Unity’s Manual Interface</a:t>
            </a:r>
          </a:p>
          <a:p>
            <a:pPr marL="457200" indent="-457200">
              <a:buFont typeface="Arial" panose="020B0604020202020204" pitchFamily="34" charset="0"/>
              <a:buChar char="●"/>
            </a:pPr>
            <a:r>
              <a:rPr lang="en-US" sz="3000" dirty="0"/>
              <a:t>Made numerous scripts from starting the user’s movement to controlling the bullets with C#</a:t>
            </a:r>
          </a:p>
        </p:txBody>
      </p:sp>
      <p:sp>
        <p:nvSpPr>
          <p:cNvPr id="18" name="Google Shape;146;p25">
            <a:extLst>
              <a:ext uri="{FF2B5EF4-FFF2-40B4-BE49-F238E27FC236}">
                <a16:creationId xmlns:a16="http://schemas.microsoft.com/office/drawing/2014/main" id="{D833CC8D-8010-B892-1734-3A7DF5349CB0}"/>
              </a:ext>
            </a:extLst>
          </p:cNvPr>
          <p:cNvSpPr txBox="1"/>
          <p:nvPr/>
        </p:nvSpPr>
        <p:spPr>
          <a:xfrm>
            <a:off x="2534382" y="26113392"/>
            <a:ext cx="20398596" cy="1051500"/>
          </a:xfrm>
          <a:prstGeom prst="rect">
            <a:avLst/>
          </a:prstGeom>
          <a:solidFill>
            <a:srgbClr val="492D8E"/>
          </a:solidFill>
          <a:ln>
            <a:noFill/>
          </a:ln>
        </p:spPr>
        <p:txBody>
          <a:bodyPr spcFirstLastPara="1" wrap="square" lIns="85475" tIns="42725" rIns="85475" bIns="42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46;p25">
            <a:extLst>
              <a:ext uri="{FF2B5EF4-FFF2-40B4-BE49-F238E27FC236}">
                <a16:creationId xmlns:a16="http://schemas.microsoft.com/office/drawing/2014/main" id="{C24ED880-1810-43C3-1ADE-199CAAE78B7E}"/>
              </a:ext>
            </a:extLst>
          </p:cNvPr>
          <p:cNvSpPr txBox="1"/>
          <p:nvPr/>
        </p:nvSpPr>
        <p:spPr>
          <a:xfrm>
            <a:off x="832205" y="26113392"/>
            <a:ext cx="9112868" cy="1051500"/>
          </a:xfrm>
          <a:prstGeom prst="rect">
            <a:avLst/>
          </a:prstGeom>
          <a:solidFill>
            <a:srgbClr val="492D8E"/>
          </a:solidFill>
          <a:ln>
            <a:noFill/>
          </a:ln>
        </p:spPr>
        <p:txBody>
          <a:bodyPr spcFirstLastPara="1" wrap="square" lIns="85475" tIns="42725" rIns="85475" bIns="42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1690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abitat">
      <a:dk1>
        <a:srgbClr val="000000"/>
      </a:dk1>
      <a:lt1>
        <a:srgbClr val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473</Words>
  <Application>Microsoft Office PowerPoint</Application>
  <PresentationFormat>Custom</PresentationFormat>
  <Paragraphs>70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Helvetica Neue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Josh Berger</cp:lastModifiedBy>
  <cp:revision>15</cp:revision>
  <dcterms:modified xsi:type="dcterms:W3CDTF">2024-04-04T19:43:05Z</dcterms:modified>
</cp:coreProperties>
</file>